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9"/>
  </p:notesMasterIdLst>
  <p:sldIdLst>
    <p:sldId id="420" r:id="rId2"/>
    <p:sldId id="422" r:id="rId3"/>
    <p:sldId id="746" r:id="rId4"/>
    <p:sldId id="747" r:id="rId5"/>
    <p:sldId id="748" r:id="rId6"/>
    <p:sldId id="749" r:id="rId7"/>
    <p:sldId id="750" r:id="rId8"/>
    <p:sldId id="423" r:id="rId9"/>
    <p:sldId id="424" r:id="rId10"/>
    <p:sldId id="425" r:id="rId11"/>
    <p:sldId id="426" r:id="rId12"/>
    <p:sldId id="427" r:id="rId13"/>
    <p:sldId id="751" r:id="rId14"/>
    <p:sldId id="752" r:id="rId15"/>
    <p:sldId id="753" r:id="rId16"/>
    <p:sldId id="756" r:id="rId17"/>
    <p:sldId id="507" r:id="rId18"/>
    <p:sldId id="465" r:id="rId19"/>
    <p:sldId id="713" r:id="rId20"/>
    <p:sldId id="271" r:id="rId21"/>
    <p:sldId id="505" r:id="rId22"/>
    <p:sldId id="754" r:id="rId23"/>
    <p:sldId id="798" r:id="rId24"/>
    <p:sldId id="797" r:id="rId25"/>
    <p:sldId id="538" r:id="rId26"/>
    <p:sldId id="540" r:id="rId27"/>
    <p:sldId id="541" r:id="rId28"/>
    <p:sldId id="330" r:id="rId29"/>
    <p:sldId id="680" r:id="rId30"/>
    <p:sldId id="260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328" r:id="rId41"/>
    <p:sldId id="329" r:id="rId42"/>
    <p:sldId id="796" r:id="rId43"/>
    <p:sldId id="757" r:id="rId44"/>
    <p:sldId id="758" r:id="rId45"/>
    <p:sldId id="759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84" r:id="rId65"/>
    <p:sldId id="770" r:id="rId66"/>
    <p:sldId id="771" r:id="rId67"/>
    <p:sldId id="272" r:id="rId68"/>
    <p:sldId id="772" r:id="rId69"/>
    <p:sldId id="773" r:id="rId70"/>
    <p:sldId id="774" r:id="rId71"/>
    <p:sldId id="501" r:id="rId72"/>
    <p:sldId id="273" r:id="rId73"/>
    <p:sldId id="274" r:id="rId74"/>
    <p:sldId id="775" r:id="rId75"/>
    <p:sldId id="776" r:id="rId76"/>
    <p:sldId id="710" r:id="rId77"/>
    <p:sldId id="681" r:id="rId78"/>
    <p:sldId id="679" r:id="rId79"/>
    <p:sldId id="777" r:id="rId80"/>
    <p:sldId id="778" r:id="rId81"/>
    <p:sldId id="779" r:id="rId82"/>
    <p:sldId id="780" r:id="rId83"/>
    <p:sldId id="781" r:id="rId84"/>
    <p:sldId id="782" r:id="rId85"/>
    <p:sldId id="783" r:id="rId86"/>
    <p:sldId id="784" r:id="rId87"/>
    <p:sldId id="785" r:id="rId88"/>
    <p:sldId id="786" r:id="rId89"/>
    <p:sldId id="787" r:id="rId90"/>
    <p:sldId id="788" r:id="rId91"/>
    <p:sldId id="789" r:id="rId92"/>
    <p:sldId id="790" r:id="rId93"/>
    <p:sldId id="791" r:id="rId94"/>
    <p:sldId id="792" r:id="rId95"/>
    <p:sldId id="793" r:id="rId96"/>
    <p:sldId id="794" r:id="rId97"/>
    <p:sldId id="296" r:id="rId98"/>
    <p:sldId id="297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711" r:id="rId107"/>
    <p:sldId id="305" r:id="rId108"/>
    <p:sldId id="306" r:id="rId109"/>
    <p:sldId id="307" r:id="rId110"/>
    <p:sldId id="308" r:id="rId111"/>
    <p:sldId id="742" r:id="rId112"/>
    <p:sldId id="309" r:id="rId113"/>
    <p:sldId id="310" r:id="rId114"/>
    <p:sldId id="712" r:id="rId115"/>
    <p:sldId id="311" r:id="rId116"/>
    <p:sldId id="312" r:id="rId117"/>
    <p:sldId id="280" r:id="rId118"/>
    <p:sldId id="281" r:id="rId119"/>
    <p:sldId id="282" r:id="rId120"/>
    <p:sldId id="285" r:id="rId121"/>
    <p:sldId id="769" r:id="rId122"/>
    <p:sldId id="256" r:id="rId123"/>
    <p:sldId id="257" r:id="rId124"/>
    <p:sldId id="258" r:id="rId125"/>
    <p:sldId id="259" r:id="rId126"/>
    <p:sldId id="799" r:id="rId127"/>
    <p:sldId id="261" r:id="rId128"/>
    <p:sldId id="800" r:id="rId129"/>
    <p:sldId id="801" r:id="rId130"/>
    <p:sldId id="802" r:id="rId131"/>
    <p:sldId id="803" r:id="rId132"/>
    <p:sldId id="804" r:id="rId133"/>
    <p:sldId id="805" r:id="rId134"/>
    <p:sldId id="806" r:id="rId135"/>
    <p:sldId id="807" r:id="rId136"/>
    <p:sldId id="808" r:id="rId137"/>
    <p:sldId id="809" r:id="rId138"/>
    <p:sldId id="813" r:id="rId139"/>
    <p:sldId id="838" r:id="rId140"/>
    <p:sldId id="839" r:id="rId141"/>
    <p:sldId id="840" r:id="rId142"/>
    <p:sldId id="841" r:id="rId143"/>
    <p:sldId id="842" r:id="rId144"/>
    <p:sldId id="814" r:id="rId145"/>
    <p:sldId id="843" r:id="rId146"/>
    <p:sldId id="844" r:id="rId147"/>
    <p:sldId id="845" r:id="rId148"/>
    <p:sldId id="846" r:id="rId149"/>
    <p:sldId id="847" r:id="rId150"/>
    <p:sldId id="373" r:id="rId151"/>
    <p:sldId id="848" r:id="rId152"/>
    <p:sldId id="849" r:id="rId153"/>
    <p:sldId id="850" r:id="rId154"/>
    <p:sldId id="376" r:id="rId155"/>
    <p:sldId id="851" r:id="rId156"/>
    <p:sldId id="852" r:id="rId157"/>
    <p:sldId id="853" r:id="rId158"/>
    <p:sldId id="854" r:id="rId159"/>
    <p:sldId id="855" r:id="rId160"/>
    <p:sldId id="856" r:id="rId161"/>
    <p:sldId id="857" r:id="rId162"/>
    <p:sldId id="858" r:id="rId163"/>
    <p:sldId id="859" r:id="rId164"/>
    <p:sldId id="860" r:id="rId165"/>
    <p:sldId id="861" r:id="rId166"/>
    <p:sldId id="862" r:id="rId167"/>
    <p:sldId id="374" r:id="rId168"/>
    <p:sldId id="863" r:id="rId169"/>
    <p:sldId id="455" r:id="rId170"/>
    <p:sldId id="815" r:id="rId171"/>
    <p:sldId id="864" r:id="rId172"/>
    <p:sldId id="865" r:id="rId173"/>
    <p:sldId id="866" r:id="rId174"/>
    <p:sldId id="817" r:id="rId175"/>
    <p:sldId id="867" r:id="rId176"/>
    <p:sldId id="868" r:id="rId177"/>
    <p:sldId id="869" r:id="rId178"/>
    <p:sldId id="870" r:id="rId179"/>
    <p:sldId id="871" r:id="rId180"/>
    <p:sldId id="872" r:id="rId181"/>
    <p:sldId id="873" r:id="rId182"/>
    <p:sldId id="874" r:id="rId183"/>
    <p:sldId id="875" r:id="rId184"/>
    <p:sldId id="454" r:id="rId185"/>
    <p:sldId id="318" r:id="rId186"/>
    <p:sldId id="457" r:id="rId187"/>
    <p:sldId id="319" r:id="rId188"/>
    <p:sldId id="377" r:id="rId189"/>
    <p:sldId id="320" r:id="rId190"/>
    <p:sldId id="321" r:id="rId191"/>
    <p:sldId id="322" r:id="rId192"/>
    <p:sldId id="323" r:id="rId193"/>
    <p:sldId id="462" r:id="rId194"/>
    <p:sldId id="463" r:id="rId195"/>
    <p:sldId id="464" r:id="rId196"/>
    <p:sldId id="819" r:id="rId197"/>
    <p:sldId id="820" r:id="rId198"/>
    <p:sldId id="821" r:id="rId199"/>
    <p:sldId id="822" r:id="rId200"/>
    <p:sldId id="876" r:id="rId201"/>
    <p:sldId id="877" r:id="rId202"/>
    <p:sldId id="878" r:id="rId203"/>
    <p:sldId id="879" r:id="rId204"/>
    <p:sldId id="315" r:id="rId205"/>
    <p:sldId id="316" r:id="rId206"/>
    <p:sldId id="836" r:id="rId207"/>
    <p:sldId id="837" r:id="rId208"/>
  </p:sldIdLst>
  <p:sldSz cx="14401800" cy="6858000"/>
  <p:notesSz cx="144018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2440" autoAdjust="0"/>
  </p:normalViewPr>
  <p:slideViewPr>
    <p:cSldViewPr>
      <p:cViewPr varScale="1">
        <p:scale>
          <a:sx n="61" d="100"/>
          <a:sy n="61" d="100"/>
        </p:scale>
        <p:origin x="308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240463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158163" y="0"/>
            <a:ext cx="6240462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6BB2D-A514-41D1-ADD7-355DCD4A10C4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70438" y="857250"/>
            <a:ext cx="48609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39863" y="3300413"/>
            <a:ext cx="11522075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6240463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158163" y="6513513"/>
            <a:ext cx="6240462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62F8A-DDFE-4246-B17C-FD1E6FF075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71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62F8A-DDFE-4246-B17C-FD1E6FF075F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82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62F8A-DDFE-4246-B17C-FD1E6FF075F5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29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62F8A-DDFE-4246-B17C-FD1E6FF075F5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0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4331" y="298703"/>
            <a:ext cx="4271009" cy="1251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60270" y="3840480"/>
            <a:ext cx="1008126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0090" y="1577340"/>
            <a:ext cx="6264783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416927" y="1577340"/>
            <a:ext cx="6264783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271" y="2743200"/>
            <a:ext cx="11218903" cy="430887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44018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2040255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2160270" y="1600200"/>
            <a:ext cx="1224153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0270" y="1600200"/>
            <a:ext cx="12001500" cy="677108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20090" y="6377940"/>
            <a:ext cx="3312414" cy="276999"/>
          </a:xfrm>
        </p:spPr>
        <p:txBody>
          <a:bodyPr/>
          <a:lstStyle/>
          <a:p>
            <a:r>
              <a:rPr lang="tr-TR"/>
              <a:t>7/7/2014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2040255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BF0E594-9508-4F75-8FB2-7E9FCE92EA3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896612" y="6377940"/>
            <a:ext cx="4608576" cy="830997"/>
          </a:xfrm>
        </p:spPr>
        <p:txBody>
          <a:bodyPr/>
          <a:lstStyle/>
          <a:p>
            <a:r>
              <a:rPr lang="en-US" dirty="0"/>
              <a:t>Lecture Notes for E </a:t>
            </a:r>
            <a:r>
              <a:rPr lang="en-US" dirty="0" err="1"/>
              <a:t>Alpaydın</a:t>
            </a:r>
            <a:r>
              <a:rPr lang="en-US" dirty="0"/>
              <a:t> 2014 Introduction to Machine Learning 3e © The MIT Press (V1.0)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1671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44018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4402" y="6053328"/>
            <a:ext cx="3542843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715664" y="6044184"/>
            <a:ext cx="10686136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720465" y="5190292"/>
            <a:ext cx="10201275" cy="677108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720465" y="6050037"/>
            <a:ext cx="1056132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20015" y="6068699"/>
            <a:ext cx="3240405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tr-TR"/>
              <a:t>7/7/2014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284494" y="236539"/>
            <a:ext cx="9241155" cy="553998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kumimoji="0" lang="en-US">
                <a:solidFill>
                  <a:schemeClr val="accent1">
                    <a:tint val="20000"/>
                  </a:schemeClr>
                </a:solidFill>
              </a:rPr>
              <a:t>Lecture Notes for E Alpaydın 2014 Introduction to Machine Learning 3e © The MIT Press (V1.0)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601575" y="228600"/>
            <a:ext cx="1320165" cy="276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1163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1449" y="1064305"/>
            <a:ext cx="12997815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96612" y="6377940"/>
            <a:ext cx="4608576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20090" y="6377940"/>
            <a:ext cx="331241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69296" y="6377940"/>
            <a:ext cx="3312414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tt.edu/~super4/34011-35001/34301.ppt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6.jp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jp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hyperlink" Target="http://upload.wikimedia.org/wikipedia/commons/d/d8/NASA_Mars_Rover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l/linearrelationship.asp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hyperlink" Target="https://monkeylearn.com/sentiment-analysis-online/" TargetMode="Externa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6A738F-8583-4C99-A80B-446087BEB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100" y="2895600"/>
            <a:ext cx="9511982" cy="3710135"/>
          </a:xfrm>
        </p:spPr>
        <p:txBody>
          <a:bodyPr>
            <a:normAutofit/>
          </a:bodyPr>
          <a:lstStyle/>
          <a:p>
            <a:r>
              <a:rPr lang="en-US" b="1" dirty="0"/>
              <a:t>BE Sixth Semester 22CS610</a:t>
            </a:r>
          </a:p>
          <a:p>
            <a:r>
              <a:rPr lang="en-IN" sz="3200" b="1" spc="-10" dirty="0">
                <a:solidFill>
                  <a:srgbClr val="FF0000"/>
                </a:solidFill>
                <a:latin typeface="Calibri"/>
                <a:cs typeface="Calibri"/>
              </a:rPr>
              <a:t>         </a:t>
            </a:r>
          </a:p>
          <a:p>
            <a:r>
              <a:rPr lang="en-IN" sz="3200" b="1" spc="-10" dirty="0">
                <a:solidFill>
                  <a:srgbClr val="FF0000"/>
                </a:solidFill>
                <a:latin typeface="Calibri"/>
                <a:cs typeface="Calibri"/>
              </a:rPr>
              <a:t>                               References</a:t>
            </a:r>
            <a:endParaRPr lang="en-IN" sz="3200" dirty="0">
              <a:latin typeface="Calibri"/>
              <a:cs typeface="Calibri"/>
            </a:endParaRPr>
          </a:p>
          <a:p>
            <a:pPr marL="415925" indent="-403225">
              <a:lnSpc>
                <a:spcPct val="100000"/>
              </a:lnSpc>
              <a:spcBef>
                <a:spcPts val="580"/>
              </a:spcBef>
              <a:buClr>
                <a:srgbClr val="888888"/>
              </a:buClr>
              <a:buFont typeface="Arial MT"/>
              <a:buChar char="•"/>
              <a:tabLst>
                <a:tab pos="415925" algn="l"/>
              </a:tabLst>
            </a:pPr>
            <a:r>
              <a:rPr lang="en-IN" sz="2800" u="heavy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http://www.pitt.edu/~super4/34011-</a:t>
            </a:r>
            <a:r>
              <a:rPr lang="en-IN"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35001/34301.ppt</a:t>
            </a:r>
            <a:endParaRPr lang="en-IN" sz="2800" dirty="0">
              <a:latin typeface="Calibri"/>
              <a:cs typeface="Calibri"/>
            </a:endParaRPr>
          </a:p>
          <a:p>
            <a:pPr marL="415925" indent="-40322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415925" algn="l"/>
              </a:tabLst>
            </a:pPr>
            <a:r>
              <a:rPr lang="en-IN" sz="2800" spc="-10" dirty="0">
                <a:latin typeface="Calibri"/>
                <a:cs typeface="Calibri"/>
              </a:rPr>
              <a:t>Pattern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Recognition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and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image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Analysis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by</a:t>
            </a:r>
            <a:r>
              <a:rPr lang="en-IN" sz="2800" spc="-75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Earl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 err="1">
                <a:latin typeface="Calibri"/>
                <a:cs typeface="Calibri"/>
              </a:rPr>
              <a:t>Gose</a:t>
            </a:r>
            <a:r>
              <a:rPr lang="en-IN" sz="2800" dirty="0">
                <a:latin typeface="Calibri"/>
                <a:cs typeface="Calibri"/>
              </a:rPr>
              <a:t>,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spc="-10" dirty="0" err="1">
                <a:latin typeface="Calibri"/>
                <a:cs typeface="Calibri"/>
              </a:rPr>
              <a:t>Johnsonbaugh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and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Steve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spc="-20" dirty="0" err="1">
                <a:latin typeface="Calibri"/>
                <a:cs typeface="Calibri"/>
              </a:rPr>
              <a:t>Jost</a:t>
            </a:r>
            <a:endParaRPr lang="en-IN" sz="2800" dirty="0">
              <a:latin typeface="Calibri"/>
              <a:cs typeface="Calibri"/>
            </a:endParaRPr>
          </a:p>
          <a:p>
            <a:pPr marL="415925" indent="-40322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415925" algn="l"/>
              </a:tabLst>
            </a:pPr>
            <a:r>
              <a:rPr lang="en-IN" sz="2800" dirty="0">
                <a:latin typeface="Calibri"/>
                <a:cs typeface="Calibri"/>
              </a:rPr>
              <a:t>Data</a:t>
            </a:r>
            <a:r>
              <a:rPr lang="en-IN" sz="2800" spc="-95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Analytics</a:t>
            </a:r>
            <a:r>
              <a:rPr lang="en-IN" sz="2800" spc="-90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CS40003</a:t>
            </a:r>
            <a:r>
              <a:rPr lang="en-IN" sz="2800" spc="-85" dirty="0">
                <a:latin typeface="Calibri"/>
                <a:cs typeface="Calibri"/>
              </a:rPr>
              <a:t> </a:t>
            </a:r>
            <a:r>
              <a:rPr lang="en-IN" sz="2800" dirty="0">
                <a:latin typeface="Calibri"/>
                <a:cs typeface="Calibri"/>
              </a:rPr>
              <a:t>by</a:t>
            </a:r>
            <a:r>
              <a:rPr lang="en-IN" sz="2800" spc="-85" dirty="0">
                <a:latin typeface="Calibri"/>
                <a:cs typeface="Calibri"/>
              </a:rPr>
              <a:t> </a:t>
            </a:r>
            <a:r>
              <a:rPr lang="en-IN" sz="2800" spc="-80" dirty="0" err="1">
                <a:latin typeface="Calibri"/>
                <a:cs typeface="Calibri"/>
              </a:rPr>
              <a:t>Dr.</a:t>
            </a:r>
            <a:r>
              <a:rPr lang="en-IN" sz="2800" spc="-80" dirty="0">
                <a:latin typeface="Calibri"/>
                <a:cs typeface="Calibri"/>
              </a:rPr>
              <a:t> </a:t>
            </a:r>
            <a:r>
              <a:rPr lang="en-IN" sz="2800" dirty="0" err="1">
                <a:latin typeface="Calibri"/>
                <a:cs typeface="Calibri"/>
              </a:rPr>
              <a:t>Debasis</a:t>
            </a:r>
            <a:r>
              <a:rPr lang="en-IN" sz="2800" spc="-85" dirty="0">
                <a:latin typeface="Calibri"/>
                <a:cs typeface="Calibri"/>
              </a:rPr>
              <a:t> </a:t>
            </a:r>
            <a:r>
              <a:rPr lang="en-IN" sz="2800" spc="-10" dirty="0">
                <a:latin typeface="Calibri"/>
                <a:cs typeface="Calibri"/>
              </a:rPr>
              <a:t>Mahanta</a:t>
            </a:r>
            <a:endParaRPr lang="en-IN" sz="2800" dirty="0">
              <a:latin typeface="Calibri"/>
              <a:cs typeface="Calibri"/>
            </a:endParaRPr>
          </a:p>
          <a:p>
            <a:endParaRPr lang="tr-TR" b="1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1A707E-FDE9-404D-8EBA-6A8C86A5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0" y="1753105"/>
            <a:ext cx="12001500" cy="677108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AB712-DDC4-4E18-908D-FD01EB5C5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-266700" y="1752600"/>
            <a:ext cx="2040255" cy="701676"/>
          </a:xfrm>
        </p:spPr>
        <p:txBody>
          <a:bodyPr>
            <a:normAutofit/>
          </a:bodyPr>
          <a:lstStyle/>
          <a:p>
            <a:r>
              <a:rPr lang="en-US" dirty="0"/>
              <a:t>22CS610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404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ED5F-8483-47E3-92B4-F39E2D8E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Assessment 	Weightage in Marks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5D6C9-4C11-4902-94D0-12E32C8A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fld id="{6DF4C409-C017-451C-B236-E185BBA6E0E4}" type="slidenum">
              <a:rPr lang="tr-TR" smtClean="0"/>
              <a:pPr/>
              <a:t>10</a:t>
            </a:fld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EAC95-3DDD-4F09-8FFF-746637269FA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01991" y="2057400"/>
            <a:ext cx="12997815" cy="2585323"/>
          </a:xfrm>
        </p:spPr>
        <p:txBody>
          <a:bodyPr/>
          <a:lstStyle/>
          <a:p>
            <a:r>
              <a:rPr lang="en-US" dirty="0"/>
              <a:t>Class Test –I						15</a:t>
            </a:r>
          </a:p>
          <a:p>
            <a:r>
              <a:rPr lang="en-US" dirty="0"/>
              <a:t>Quiz/Mini Projects/ Assignment/ seminars 	          10</a:t>
            </a:r>
          </a:p>
          <a:p>
            <a:r>
              <a:rPr lang="en-US" dirty="0"/>
              <a:t>Class Test – II						15</a:t>
            </a:r>
          </a:p>
          <a:p>
            <a:endParaRPr lang="en-US" dirty="0"/>
          </a:p>
          <a:p>
            <a:r>
              <a:rPr lang="en-US" dirty="0"/>
              <a:t>                    				        </a:t>
            </a:r>
            <a:r>
              <a:rPr lang="en-US" dirty="0">
                <a:solidFill>
                  <a:srgbClr val="FF0000"/>
                </a:solidFill>
              </a:rPr>
              <a:t>Total	40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39647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977"/>
          <a:stretch/>
        </p:blipFill>
        <p:spPr>
          <a:xfrm>
            <a:off x="2819400" y="152401"/>
            <a:ext cx="8763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977"/>
          <a:stretch/>
        </p:blipFill>
        <p:spPr>
          <a:xfrm>
            <a:off x="2857500" y="228601"/>
            <a:ext cx="8763000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333"/>
          <a:stretch/>
        </p:blipFill>
        <p:spPr>
          <a:xfrm>
            <a:off x="2781300" y="1"/>
            <a:ext cx="8839200" cy="662939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46"/>
          <a:stretch/>
        </p:blipFill>
        <p:spPr>
          <a:xfrm>
            <a:off x="2705100" y="152401"/>
            <a:ext cx="89916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45"/>
          <a:stretch/>
        </p:blipFill>
        <p:spPr>
          <a:xfrm>
            <a:off x="2781300" y="1"/>
            <a:ext cx="88392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48"/>
          <a:stretch/>
        </p:blipFill>
        <p:spPr>
          <a:xfrm>
            <a:off x="2857500" y="152401"/>
            <a:ext cx="87630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F461-A226-52FB-6EA7-E9FA2E1E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4389-127C-9596-FDC6-607AF44F8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9FAFC-B9D1-8BDA-84C5-DCE735513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>
          <a:xfrm>
            <a:off x="744356" y="890524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532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195"/>
          <a:stretch/>
        </p:blipFill>
        <p:spPr>
          <a:xfrm>
            <a:off x="2857500" y="152401"/>
            <a:ext cx="8763000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857500" y="152401"/>
            <a:ext cx="8763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857500" y="1524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89D9-4C2D-4561-BB5B-707FBE97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Question Paper Pattern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CFD21-904A-45ED-A820-68A3B495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fld id="{6DF4C409-C017-451C-B236-E185BBA6E0E4}" type="slidenum">
              <a:rPr lang="tr-TR" smtClean="0"/>
              <a:pPr/>
              <a:t>11</a:t>
            </a:fld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B6F7A-42D0-4CC9-B20D-081CE52BDA3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01991" y="2209800"/>
            <a:ext cx="12997815" cy="3317240"/>
          </a:xfrm>
        </p:spPr>
        <p:txBody>
          <a:bodyPr>
            <a:normAutofit fontScale="25000" lnSpcReduction="20000"/>
          </a:bodyPr>
          <a:lstStyle/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Semester End Examination (SEE)</a:t>
            </a: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Semester End Examination (SEE) is a written examination of three hours duration of 100 marks with 50% weightage.</a:t>
            </a:r>
          </a:p>
          <a:p>
            <a:endParaRPr lang="en-US" sz="70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Note:</a:t>
            </a: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•	The question paper consists of TWO parts PART- A and PART- B. </a:t>
            </a:r>
          </a:p>
          <a:p>
            <a:endParaRPr lang="en-US" sz="70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•	PART- A consists of Question Number 1-5 are compulsory </a:t>
            </a:r>
          </a:p>
          <a:p>
            <a:pPr marL="685800" lvl="2"/>
            <a:r>
              <a:rPr lang="en-US" sz="6400" b="1" dirty="0">
                <a:latin typeface="Times New Roman" panose="02020603050405020304" pitchFamily="18" charset="0"/>
                <a:ea typeface="Calibri" panose="020F0502020204030204" pitchFamily="34" charset="0"/>
              </a:rPr>
              <a:t>	(ONE question from each unit)</a:t>
            </a:r>
          </a:p>
          <a:p>
            <a:pPr marL="685800" lvl="2"/>
            <a:endParaRPr lang="en-US" sz="64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•	PART-B consists of Question Number 6-15 will have internal choice. </a:t>
            </a: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	(TWO question from each unit)</a:t>
            </a:r>
          </a:p>
          <a:p>
            <a:endParaRPr lang="en-US" sz="70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•	Each Question carries 10 marks and may consist of sub-questions.</a:t>
            </a:r>
          </a:p>
          <a:p>
            <a:r>
              <a:rPr lang="en-US" sz="7000" b="1" dirty="0">
                <a:latin typeface="Times New Roman" panose="02020603050405020304" pitchFamily="18" charset="0"/>
                <a:ea typeface="Calibri" panose="020F0502020204030204" pitchFamily="34" charset="0"/>
              </a:rPr>
              <a:t>•	Answer 10 full questions of 10 marks each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39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023"/>
          <a:stretch/>
        </p:blipFill>
        <p:spPr>
          <a:xfrm>
            <a:off x="2819400" y="114301"/>
            <a:ext cx="87630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26E1-3DD3-4B96-B4CE-56DAD49C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vs. unsupervised learning</a:t>
            </a:r>
          </a:p>
        </p:txBody>
      </p:sp>
      <p:pic>
        <p:nvPicPr>
          <p:cNvPr id="40962" name="Picture 2" descr="Examples of Supervised Learning (Linear Regression) and Unsupervised... |  Download Scientific Diagram">
            <a:extLst>
              <a:ext uri="{FF2B5EF4-FFF2-40B4-BE49-F238E27FC236}">
                <a16:creationId xmlns:a16="http://schemas.microsoft.com/office/drawing/2014/main" id="{E96A9054-E2AD-4B07-93C8-1727ECD72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99" y="2237564"/>
            <a:ext cx="8308389" cy="328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936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52401"/>
            <a:ext cx="88392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52401"/>
            <a:ext cx="86868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E822-23D2-1A7D-E284-9BE2F40FD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CCD0-036A-BADC-7BD8-7F6F6330E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B3044-7FCB-B200-2AE4-B17AEB9D4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r="12778" b="38889"/>
          <a:stretch/>
        </p:blipFill>
        <p:spPr>
          <a:xfrm>
            <a:off x="316796" y="147648"/>
            <a:ext cx="6694925" cy="2649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1F4EC-C5C0-A2C5-0BF2-45E2742D0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8889" r="14375" b="38889"/>
          <a:stretch/>
        </p:blipFill>
        <p:spPr>
          <a:xfrm>
            <a:off x="451560" y="3200401"/>
            <a:ext cx="6560161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D4240-C1FE-4D9C-1FD4-4C3D7F1DAC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10001" r="13751" b="18888"/>
          <a:stretch/>
        </p:blipFill>
        <p:spPr>
          <a:xfrm>
            <a:off x="7523373" y="2171698"/>
            <a:ext cx="6268635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38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-1149" b="4597"/>
          <a:stretch/>
        </p:blipFill>
        <p:spPr>
          <a:xfrm>
            <a:off x="2781300" y="152401"/>
            <a:ext cx="88392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623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857500" y="152401"/>
            <a:ext cx="87630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247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12853"/>
            <a:ext cx="12349908" cy="5951181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840"/>
              </a:spcBef>
            </a:pP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Semi-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supervised</a:t>
            </a:r>
            <a:r>
              <a:rPr sz="3000" b="1" spc="-2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learning</a:t>
            </a:r>
            <a:endParaRPr sz="3000" dirty="0">
              <a:latin typeface="Times New Roman"/>
              <a:cs typeface="Times New Roman"/>
            </a:endParaRPr>
          </a:p>
          <a:p>
            <a:pPr marL="469900" marR="7620" indent="-457200" algn="just">
              <a:lnSpc>
                <a:spcPct val="114999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400" spc="-20" dirty="0">
                <a:solidFill>
                  <a:srgbClr val="2D2D2D"/>
                </a:solidFill>
                <a:latin typeface="Times New Roman"/>
                <a:cs typeface="Times New Roman"/>
              </a:rPr>
              <a:t>Semi-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uses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limited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set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train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itself</a:t>
            </a:r>
            <a:r>
              <a:rPr sz="24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in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shaping</a:t>
            </a:r>
            <a:r>
              <a:rPr sz="24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D2D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requirements</a:t>
            </a:r>
            <a:r>
              <a:rPr sz="2400" spc="-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-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an</a:t>
            </a:r>
            <a:r>
              <a:rPr sz="2400" spc="-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operation.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469900" marR="7620" indent="-457200" algn="just">
              <a:lnSpc>
                <a:spcPct val="114999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This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combines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small</a:t>
            </a:r>
            <a:r>
              <a:rPr sz="24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amount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4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large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volume</a:t>
            </a:r>
            <a:r>
              <a:rPr sz="24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unlabeled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data,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using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both</a:t>
            </a:r>
            <a:r>
              <a:rPr sz="2400" spc="3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unsupervised</a:t>
            </a:r>
            <a:r>
              <a:rPr sz="2400" spc="3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learning.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be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3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D2D"/>
                </a:solidFill>
                <a:latin typeface="Times New Roman"/>
                <a:cs typeface="Times New Roman"/>
              </a:rPr>
              <a:t>cost-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saving</a:t>
            </a:r>
            <a:r>
              <a:rPr sz="24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method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since</a:t>
            </a:r>
            <a:r>
              <a:rPr sz="24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involves</a:t>
            </a:r>
            <a:r>
              <a:rPr sz="24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only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using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limited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amount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data.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469900" marR="7620" indent="-457200" algn="just">
              <a:lnSpc>
                <a:spcPct val="114999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4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use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this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type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learning,</a:t>
            </a:r>
            <a:r>
              <a:rPr sz="24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train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small</a:t>
            </a:r>
            <a:r>
              <a:rPr sz="24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amount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data.</a:t>
            </a:r>
            <a:r>
              <a:rPr sz="2400" spc="-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D2D"/>
                </a:solidFill>
                <a:latin typeface="Times New Roman"/>
                <a:cs typeface="Times New Roman"/>
              </a:rPr>
              <a:t>You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then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give</a:t>
            </a:r>
            <a:r>
              <a:rPr sz="24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an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unlabeled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dataset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predict</a:t>
            </a:r>
            <a:r>
              <a:rPr sz="24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outputs.</a:t>
            </a:r>
            <a:r>
              <a:rPr sz="2400" spc="1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These</a:t>
            </a:r>
            <a:r>
              <a:rPr sz="24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outputs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are</a:t>
            </a:r>
            <a:r>
              <a:rPr sz="24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pseudo</a:t>
            </a:r>
            <a:r>
              <a:rPr sz="24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labels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since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they</a:t>
            </a:r>
            <a:r>
              <a:rPr sz="2400" spc="-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may</a:t>
            </a:r>
            <a:r>
              <a:rPr sz="2400" spc="-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be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inaccurate.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469900" marR="7620" indent="-457200" algn="just">
              <a:lnSpc>
                <a:spcPct val="114999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Once</a:t>
            </a:r>
            <a:r>
              <a:rPr sz="24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you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have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your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pseudo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labels,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link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them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data.</a:t>
            </a:r>
            <a:r>
              <a:rPr sz="2400" spc="-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You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also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link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D2D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inputs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from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inputs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in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unlabeled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data.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D2D"/>
                </a:solidFill>
                <a:latin typeface="Times New Roman"/>
                <a:cs typeface="Times New Roman"/>
              </a:rPr>
              <a:t>Finally,</a:t>
            </a:r>
            <a:r>
              <a:rPr sz="24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train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model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label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4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4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minimize</a:t>
            </a:r>
            <a:r>
              <a:rPr sz="24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errors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improve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4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D2D"/>
                </a:solidFill>
                <a:latin typeface="Times New Roman"/>
                <a:cs typeface="Times New Roman"/>
              </a:rPr>
              <a:t>model's</a:t>
            </a:r>
            <a:r>
              <a:rPr sz="24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D2D"/>
                </a:solidFill>
                <a:latin typeface="Times New Roman"/>
                <a:cs typeface="Times New Roman"/>
              </a:rPr>
              <a:t>accuracy.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114045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304800"/>
            <a:ext cx="7620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513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099" y="-19468"/>
            <a:ext cx="10556240" cy="47040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120"/>
              </a:spcBef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Some</a:t>
            </a:r>
            <a:r>
              <a:rPr sz="3000" spc="-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semi-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3000" spc="-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3000" spc="-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algorithms</a:t>
            </a:r>
            <a:r>
              <a:rPr sz="3000" spc="-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include: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510"/>
              </a:lnSpc>
              <a:spcBef>
                <a:spcPts val="1019"/>
              </a:spcBef>
              <a:buFont typeface="Arial MT"/>
              <a:buChar char="●"/>
              <a:tabLst>
                <a:tab pos="471170" algn="l"/>
              </a:tabLst>
            </a:pP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Self-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trained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Naive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Bayes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classifier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420"/>
              </a:lnSpc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Generative</a:t>
            </a:r>
            <a:r>
              <a:rPr sz="3000" spc="-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adversarial</a:t>
            </a:r>
            <a:r>
              <a:rPr sz="3000" spc="-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networks</a:t>
            </a:r>
            <a:r>
              <a:rPr sz="3000" spc="-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(GAN)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510"/>
              </a:lnSpc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General</a:t>
            </a:r>
            <a:r>
              <a:rPr sz="3000" spc="-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architecture</a:t>
            </a:r>
            <a:r>
              <a:rPr sz="3000" spc="-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text</a:t>
            </a:r>
            <a:r>
              <a:rPr sz="3000" spc="-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engineering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(GATE)</a:t>
            </a:r>
            <a:endParaRPr sz="30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165"/>
              </a:spcBef>
            </a:pP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Semi-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helps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businesses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complete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tasks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such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as: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510"/>
              </a:lnSpc>
              <a:spcBef>
                <a:spcPts val="2135"/>
              </a:spcBef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Classifying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locating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large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amount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labeled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text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documents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420"/>
              </a:lnSpc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Manipulating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labeling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audio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videos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420"/>
              </a:lnSpc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Processing</a:t>
            </a:r>
            <a:r>
              <a:rPr sz="30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natural</a:t>
            </a:r>
            <a:r>
              <a:rPr sz="3000" spc="-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language</a:t>
            </a:r>
            <a:endParaRPr sz="3000">
              <a:latin typeface="Times New Roman"/>
              <a:cs typeface="Times New Roman"/>
            </a:endParaRPr>
          </a:p>
          <a:p>
            <a:pPr marL="471170" indent="-458470">
              <a:lnSpc>
                <a:spcPts val="3510"/>
              </a:lnSpc>
              <a:buFont typeface="Arial MT"/>
              <a:buChar char="●"/>
              <a:tabLst>
                <a:tab pos="471170" algn="l"/>
              </a:tabLst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Ranking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relevance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30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web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pages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on</a:t>
            </a:r>
            <a:r>
              <a:rPr sz="30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search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engine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site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918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10894-DB85-429F-A9E2-53644D713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0" y="1219200"/>
            <a:ext cx="6858000" cy="1036724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F649F-2C8F-492F-8E0E-18079C1F8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481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400" y="177694"/>
            <a:ext cx="39071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3300"/>
                </a:solidFill>
                <a:latin typeface="Times New Roman"/>
                <a:cs typeface="Times New Roman"/>
              </a:rPr>
              <a:t>Summarization</a:t>
            </a:r>
            <a:r>
              <a:rPr sz="3200" b="1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3300"/>
                </a:solidFill>
                <a:latin typeface="Times New Roman"/>
                <a:cs typeface="Times New Roman"/>
              </a:rPr>
              <a:t>of</a:t>
            </a:r>
            <a:r>
              <a:rPr sz="3200" b="1" spc="-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FF3300"/>
                </a:solidFill>
                <a:latin typeface="Times New Roman"/>
                <a:cs typeface="Times New Roman"/>
              </a:rPr>
              <a:t>ML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694446"/>
            <a:ext cx="7573649" cy="61074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6955" y="1905000"/>
            <a:ext cx="4029074" cy="3861850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11239500" y="434234"/>
            <a:ext cx="2059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5" dirty="0">
                <a:latin typeface="Times New Roman"/>
                <a:cs typeface="Times New Roman"/>
              </a:rPr>
              <a:t>ML</a:t>
            </a:r>
            <a:r>
              <a:rPr sz="3200" b="1" spc="-17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Process</a:t>
            </a: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9145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706"/>
          <a:stretch/>
        </p:blipFill>
        <p:spPr>
          <a:xfrm>
            <a:off x="2171700" y="21116"/>
            <a:ext cx="9372600" cy="68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40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8823"/>
          <a:stretch/>
        </p:blipFill>
        <p:spPr>
          <a:xfrm>
            <a:off x="2857500" y="2733675"/>
            <a:ext cx="8001000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0244"/>
          <a:stretch/>
        </p:blipFill>
        <p:spPr>
          <a:xfrm>
            <a:off x="2857500" y="533401"/>
            <a:ext cx="8763000" cy="3733799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3750"/>
          <a:stretch/>
        </p:blipFill>
        <p:spPr>
          <a:xfrm>
            <a:off x="2857500" y="685801"/>
            <a:ext cx="5410200" cy="525779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407"/>
          <a:stretch/>
        </p:blipFill>
        <p:spPr>
          <a:xfrm>
            <a:off x="1333500" y="609600"/>
            <a:ext cx="10515599" cy="6095999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6667"/>
          <a:stretch/>
        </p:blipFill>
        <p:spPr>
          <a:xfrm>
            <a:off x="2857501" y="381001"/>
            <a:ext cx="8762999" cy="617219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629"/>
          <a:stretch/>
        </p:blipFill>
        <p:spPr>
          <a:xfrm>
            <a:off x="1790701" y="304801"/>
            <a:ext cx="998220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629"/>
          <a:stretch/>
        </p:blipFill>
        <p:spPr>
          <a:xfrm>
            <a:off x="3162300" y="304800"/>
            <a:ext cx="8839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706"/>
          <a:stretch/>
        </p:blipFill>
        <p:spPr>
          <a:xfrm>
            <a:off x="2857500" y="304801"/>
            <a:ext cx="80772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1612" y="304800"/>
            <a:ext cx="9238488" cy="6250127"/>
            <a:chOff x="362711" y="1145997"/>
            <a:chExt cx="8598535" cy="5408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45997"/>
              <a:ext cx="8598408" cy="54086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809" y="1340815"/>
              <a:ext cx="8028432" cy="483908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5627096" y="6377941"/>
            <a:ext cx="3312414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5686906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882"/>
          <a:stretch/>
        </p:blipFill>
        <p:spPr>
          <a:xfrm>
            <a:off x="2857500" y="304801"/>
            <a:ext cx="87630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250"/>
          <a:stretch/>
        </p:blipFill>
        <p:spPr>
          <a:xfrm>
            <a:off x="1714500" y="457201"/>
            <a:ext cx="9525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762"/>
          <a:stretch/>
        </p:blipFill>
        <p:spPr>
          <a:xfrm>
            <a:off x="2857501" y="381001"/>
            <a:ext cx="7619999" cy="6476999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333"/>
          <a:stretch/>
        </p:blipFill>
        <p:spPr>
          <a:xfrm>
            <a:off x="2857501" y="381001"/>
            <a:ext cx="8534399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4792"/>
          <a:stretch/>
        </p:blipFill>
        <p:spPr>
          <a:xfrm>
            <a:off x="2857501" y="600075"/>
            <a:ext cx="8762999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7" y="295276"/>
            <a:ext cx="8543924" cy="6410324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39"/>
          <a:stretch/>
        </p:blipFill>
        <p:spPr>
          <a:xfrm>
            <a:off x="2400300" y="76201"/>
            <a:ext cx="891540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529"/>
          <a:stretch/>
        </p:blipFill>
        <p:spPr>
          <a:xfrm>
            <a:off x="2857500" y="304801"/>
            <a:ext cx="84582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776" y="228601"/>
            <a:ext cx="8810625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4744" y="155462"/>
            <a:ext cx="4317389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</a:pPr>
            <a:r>
              <a:rPr sz="3600" b="1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36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600" b="1" spc="-10" dirty="0">
                <a:solidFill>
                  <a:srgbClr val="FF0000"/>
                </a:solidFill>
                <a:latin typeface="Carlito"/>
                <a:cs typeface="Carlito"/>
              </a:rPr>
              <a:t>Theorem</a:t>
            </a:r>
            <a:endParaRPr sz="3600" b="1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5245" y="950374"/>
            <a:ext cx="11252835" cy="23939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977265">
              <a:lnSpc>
                <a:spcPts val="2800"/>
              </a:lnSpc>
              <a:spcBef>
                <a:spcPts val="450"/>
              </a:spcBef>
              <a:tabLst>
                <a:tab pos="5171440" algn="l"/>
              </a:tabLst>
            </a:pPr>
            <a:r>
              <a:rPr sz="2550" dirty="0">
                <a:latin typeface="Carlito"/>
                <a:cs typeface="Carlito"/>
              </a:rPr>
              <a:t>This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refers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choosing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most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likely</a:t>
            </a:r>
            <a:r>
              <a:rPr sz="2550" dirty="0">
                <a:latin typeface="Carlito"/>
                <a:cs typeface="Carlito"/>
              </a:rPr>
              <a:t>	class,</a:t>
            </a:r>
            <a:r>
              <a:rPr sz="2550" spc="-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given the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value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 feature/s.</a:t>
            </a:r>
            <a:r>
              <a:rPr sz="2550" spc="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The </a:t>
            </a:r>
            <a:r>
              <a:rPr sz="2550" dirty="0">
                <a:latin typeface="Carlito"/>
                <a:cs typeface="Carlito"/>
              </a:rPr>
              <a:t>probabilities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class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membership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calculated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from</a:t>
            </a:r>
            <a:r>
              <a:rPr sz="2550" spc="50" dirty="0">
                <a:latin typeface="Carlito"/>
                <a:cs typeface="Carlito"/>
              </a:rPr>
              <a:t> </a:t>
            </a:r>
            <a:r>
              <a:rPr sz="255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2550" spc="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spc="-10" dirty="0">
                <a:solidFill>
                  <a:srgbClr val="FF0000"/>
                </a:solidFill>
                <a:latin typeface="Carlito"/>
                <a:cs typeface="Carlito"/>
              </a:rPr>
              <a:t>Theorem.</a:t>
            </a:r>
            <a:endParaRPr sz="2550">
              <a:latin typeface="Carlito"/>
              <a:cs typeface="Carlito"/>
            </a:endParaRPr>
          </a:p>
          <a:p>
            <a:pPr marL="3501390">
              <a:spcBef>
                <a:spcPts val="200"/>
              </a:spcBef>
            </a:pP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Revisiting</a:t>
            </a:r>
            <a:r>
              <a:rPr sz="2550" b="1" spc="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dirty="0">
                <a:solidFill>
                  <a:srgbClr val="FF0000"/>
                </a:solidFill>
                <a:latin typeface="Carlito"/>
                <a:cs typeface="Carlito"/>
              </a:rPr>
              <a:t>conditional</a:t>
            </a:r>
            <a:r>
              <a:rPr sz="2550" b="1" spc="5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550" b="1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endParaRPr sz="2550">
              <a:latin typeface="Carlito"/>
              <a:cs typeface="Carlito"/>
            </a:endParaRPr>
          </a:p>
          <a:p>
            <a:pPr marL="12700" marR="5080">
              <a:lnSpc>
                <a:spcPts val="2800"/>
              </a:lnSpc>
              <a:spcBef>
                <a:spcPts val="565"/>
              </a:spcBef>
            </a:pPr>
            <a:r>
              <a:rPr sz="2550" dirty="0">
                <a:latin typeface="Carlito"/>
                <a:cs typeface="Carlito"/>
              </a:rPr>
              <a:t>Suppose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that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are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interested</a:t>
            </a:r>
            <a:r>
              <a:rPr sz="2550" spc="1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in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computing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probability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event</a:t>
            </a:r>
            <a:r>
              <a:rPr sz="2550" spc="8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A</a:t>
            </a:r>
            <a:r>
              <a:rPr sz="2550" i="1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and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we</a:t>
            </a:r>
            <a:r>
              <a:rPr sz="2550" spc="20" dirty="0">
                <a:latin typeface="Carlito"/>
                <a:cs typeface="Carlito"/>
              </a:rPr>
              <a:t> </a:t>
            </a:r>
            <a:r>
              <a:rPr sz="2550" spc="-20" dirty="0">
                <a:latin typeface="Carlito"/>
                <a:cs typeface="Carlito"/>
              </a:rPr>
              <a:t>have </a:t>
            </a:r>
            <a:r>
              <a:rPr sz="2550" dirty="0">
                <a:latin typeface="Carlito"/>
                <a:cs typeface="Carlito"/>
              </a:rPr>
              <a:t>been</a:t>
            </a:r>
            <a:r>
              <a:rPr sz="2550" spc="1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told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event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B</a:t>
            </a:r>
            <a:r>
              <a:rPr sz="2550" i="1" spc="2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has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10" dirty="0">
                <a:latin typeface="Carlito"/>
                <a:cs typeface="Carlito"/>
              </a:rPr>
              <a:t>occurred.</a:t>
            </a:r>
            <a:endParaRPr sz="2550">
              <a:latin typeface="Carlito"/>
              <a:cs typeface="Carlito"/>
            </a:endParaRPr>
          </a:p>
          <a:p>
            <a:pPr marL="12700">
              <a:spcBef>
                <a:spcPts val="204"/>
              </a:spcBef>
            </a:pPr>
            <a:r>
              <a:rPr sz="2550" dirty="0">
                <a:latin typeface="Carlito"/>
                <a:cs typeface="Carlito"/>
              </a:rPr>
              <a:t>Then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the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conditional</a:t>
            </a:r>
            <a:r>
              <a:rPr sz="2550" spc="30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probability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of</a:t>
            </a:r>
            <a:r>
              <a:rPr sz="2550" spc="6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A</a:t>
            </a:r>
            <a:r>
              <a:rPr sz="2550" i="1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given</a:t>
            </a:r>
            <a:r>
              <a:rPr sz="2550" spc="35" dirty="0">
                <a:latin typeface="Carlito"/>
                <a:cs typeface="Carlito"/>
              </a:rPr>
              <a:t> </a:t>
            </a:r>
            <a:r>
              <a:rPr sz="2550" i="1" dirty="0">
                <a:latin typeface="Carlito"/>
                <a:cs typeface="Carlito"/>
              </a:rPr>
              <a:t>B</a:t>
            </a:r>
            <a:r>
              <a:rPr sz="2550" i="1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is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defined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dirty="0">
                <a:latin typeface="Carlito"/>
                <a:cs typeface="Carlito"/>
              </a:rPr>
              <a:t>to</a:t>
            </a:r>
            <a:r>
              <a:rPr sz="2550" spc="25" dirty="0">
                <a:latin typeface="Carlito"/>
                <a:cs typeface="Carlito"/>
              </a:rPr>
              <a:t> </a:t>
            </a:r>
            <a:r>
              <a:rPr sz="2550" spc="-25" dirty="0">
                <a:latin typeface="Carlito"/>
                <a:cs typeface="Carlito"/>
              </a:rPr>
              <a:t>be:</a:t>
            </a:r>
            <a:endParaRPr sz="255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8567" y="4041175"/>
            <a:ext cx="4246266" cy="10658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5082" y="4103369"/>
            <a:ext cx="2711744" cy="6067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25376" y="5816442"/>
            <a:ext cx="1316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20" dirty="0">
                <a:latin typeface="Carlito"/>
                <a:cs typeface="Carlito"/>
              </a:rPr>
              <a:t>Similarly,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7970" y="5816442"/>
            <a:ext cx="1246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P[B|A]</a:t>
            </a:r>
            <a:r>
              <a:rPr sz="2800" spc="-110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=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0816" y="5816442"/>
            <a:ext cx="33026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P[A]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equal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0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4790" y="5445214"/>
            <a:ext cx="1476921" cy="9713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685800"/>
            <a:ext cx="11277600" cy="5257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5627096" y="6377941"/>
            <a:ext cx="3312414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14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083362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225" y="631718"/>
            <a:ext cx="12393295" cy="4222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4965">
              <a:lnSpc>
                <a:spcPts val="3470"/>
              </a:lnSpc>
              <a:spcBef>
                <a:spcPts val="110"/>
              </a:spcBef>
            </a:pPr>
            <a:r>
              <a:rPr sz="2950" dirty="0">
                <a:latin typeface="Times New Roman"/>
                <a:cs typeface="Times New Roman"/>
              </a:rPr>
              <a:t>From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previous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two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expressions</a:t>
            </a:r>
            <a:endParaRPr sz="2950">
              <a:latin typeface="Times New Roman"/>
              <a:cs typeface="Times New Roman"/>
            </a:endParaRPr>
          </a:p>
          <a:p>
            <a:pPr marR="7793355" algn="ctr">
              <a:lnSpc>
                <a:spcPts val="3400"/>
              </a:lnSpc>
            </a:pP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0" dirty="0">
                <a:latin typeface="Times New Roman"/>
                <a:cs typeface="Times New Roman"/>
              </a:rPr>
              <a:t> P[B].P[A|B]</a:t>
            </a:r>
            <a:endParaRPr sz="2950">
              <a:latin typeface="Times New Roman"/>
              <a:cs typeface="Times New Roman"/>
            </a:endParaRPr>
          </a:p>
          <a:p>
            <a:pPr marR="7772400" algn="ctr">
              <a:lnSpc>
                <a:spcPts val="3400"/>
              </a:lnSpc>
              <a:tabLst>
                <a:tab pos="913765" algn="l"/>
              </a:tabLst>
            </a:pPr>
            <a:r>
              <a:rPr sz="2950" spc="-25" dirty="0">
                <a:latin typeface="Times New Roman"/>
                <a:cs typeface="Times New Roman"/>
              </a:rPr>
              <a:t>and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0" dirty="0">
                <a:latin typeface="Times New Roman"/>
                <a:cs typeface="Times New Roman"/>
              </a:rPr>
              <a:t> P[A].P[B|A]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ts val="3400"/>
              </a:lnSpc>
            </a:pPr>
            <a:r>
              <a:rPr sz="2950" dirty="0">
                <a:latin typeface="Times New Roman"/>
                <a:cs typeface="Times New Roman"/>
              </a:rPr>
              <a:t>This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can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also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used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to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calculate</a:t>
            </a:r>
            <a:r>
              <a:rPr sz="2950" spc="5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6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i="1" spc="-25" dirty="0">
                <a:latin typeface="Times New Roman"/>
                <a:cs typeface="Times New Roman"/>
              </a:rPr>
              <a:t>B</a:t>
            </a:r>
            <a:r>
              <a:rPr sz="2950" spc="-25" dirty="0">
                <a:latin typeface="Times New Roman"/>
                <a:cs typeface="Times New Roman"/>
              </a:rPr>
              <a:t>]</a:t>
            </a: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ts val="3400"/>
              </a:lnSpc>
            </a:pPr>
            <a:r>
              <a:rPr sz="295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95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b="1" dirty="0">
                <a:solidFill>
                  <a:srgbClr val="FF0000"/>
                </a:solidFill>
                <a:latin typeface="Times New Roman"/>
                <a:cs typeface="Times New Roman"/>
              </a:rPr>
              <a:t>Multiplication</a:t>
            </a:r>
            <a:r>
              <a:rPr sz="295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Rule</a:t>
            </a:r>
            <a:endParaRPr sz="2950">
              <a:latin typeface="Times New Roman"/>
              <a:cs typeface="Times New Roman"/>
            </a:endParaRPr>
          </a:p>
          <a:p>
            <a:pPr marL="354965" marR="137795" indent="-297180">
              <a:lnSpc>
                <a:spcPts val="2840"/>
              </a:lnSpc>
              <a:spcBef>
                <a:spcPts val="605"/>
              </a:spcBef>
              <a:buChar char="•"/>
              <a:tabLst>
                <a:tab pos="354965" algn="l"/>
              </a:tabLst>
            </a:pPr>
            <a:r>
              <a:rPr sz="2950" dirty="0">
                <a:latin typeface="Times New Roman"/>
                <a:cs typeface="Times New Roman"/>
              </a:rPr>
              <a:t>In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many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cases,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P(A)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may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not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depend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on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whether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has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occurred.</a:t>
            </a:r>
            <a:r>
              <a:rPr sz="2950" spc="-60" dirty="0">
                <a:latin typeface="Times New Roman"/>
                <a:cs typeface="Times New Roman"/>
              </a:rPr>
              <a:t> We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25" dirty="0">
                <a:latin typeface="Times New Roman"/>
                <a:cs typeface="Times New Roman"/>
              </a:rPr>
              <a:t>say </a:t>
            </a:r>
            <a:r>
              <a:rPr sz="2950" dirty="0">
                <a:latin typeface="Times New Roman"/>
                <a:cs typeface="Times New Roman"/>
              </a:rPr>
              <a:t>that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10" dirty="0">
                <a:latin typeface="Times New Roman"/>
                <a:cs typeface="Times New Roman"/>
              </a:rPr>
              <a:t> event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P(A)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P(A|B).</a:t>
            </a:r>
            <a:endParaRPr sz="2950">
              <a:latin typeface="Times New Roman"/>
              <a:cs typeface="Times New Roman"/>
            </a:endParaRPr>
          </a:p>
          <a:p>
            <a:pPr marL="354965" marR="5080" indent="-297180">
              <a:lnSpc>
                <a:spcPts val="2840"/>
              </a:lnSpc>
              <a:spcBef>
                <a:spcPts val="565"/>
              </a:spcBef>
              <a:buChar char="•"/>
              <a:tabLst>
                <a:tab pos="354965" algn="l"/>
              </a:tabLst>
            </a:pPr>
            <a:r>
              <a:rPr sz="2950" dirty="0">
                <a:latin typeface="Times New Roman"/>
                <a:cs typeface="Times New Roman"/>
              </a:rPr>
              <a:t>An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important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consequence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the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definition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independence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spc="-10" dirty="0">
                <a:latin typeface="Times New Roman"/>
                <a:cs typeface="Times New Roman"/>
              </a:rPr>
              <a:t>multiplication </a:t>
            </a:r>
            <a:r>
              <a:rPr sz="2950" dirty="0">
                <a:latin typeface="Times New Roman"/>
                <a:cs typeface="Times New Roman"/>
              </a:rPr>
              <a:t>rule,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which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obtained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by</a:t>
            </a:r>
            <a:r>
              <a:rPr sz="2950" spc="-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substituting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P(A)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P(A|B)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95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950" dirty="0">
                <a:solidFill>
                  <a:srgbClr val="FF0000"/>
                </a:solidFill>
                <a:latin typeface="Times New Roman"/>
                <a:cs typeface="Times New Roman"/>
              </a:rPr>
              <a:t>above </a:t>
            </a:r>
            <a:r>
              <a:rPr sz="2950" spc="-10" dirty="0">
                <a:solidFill>
                  <a:srgbClr val="FF0000"/>
                </a:solidFill>
                <a:latin typeface="Times New Roman"/>
                <a:cs typeface="Times New Roman"/>
              </a:rPr>
              <a:t>expressions</a:t>
            </a:r>
            <a:endParaRPr sz="2950">
              <a:latin typeface="Times New Roman"/>
              <a:cs typeface="Times New Roman"/>
            </a:endParaRPr>
          </a:p>
          <a:p>
            <a:pPr marL="354965" indent="-296545">
              <a:lnSpc>
                <a:spcPts val="3425"/>
              </a:lnSpc>
              <a:buChar char="•"/>
              <a:tabLst>
                <a:tab pos="354965" algn="l"/>
              </a:tabLst>
            </a:pPr>
            <a:r>
              <a:rPr sz="2950" i="1" dirty="0">
                <a:latin typeface="Times New Roman"/>
                <a:cs typeface="Times New Roman"/>
              </a:rPr>
              <a:t>P</a:t>
            </a:r>
            <a:r>
              <a:rPr sz="2950" dirty="0">
                <a:latin typeface="Times New Roman"/>
                <a:cs typeface="Times New Roman"/>
              </a:rPr>
              <a:t>[</a:t>
            </a:r>
            <a:r>
              <a:rPr sz="2950" i="1" dirty="0">
                <a:latin typeface="Times New Roman"/>
                <a:cs typeface="Times New Roman"/>
              </a:rPr>
              <a:t>A</a:t>
            </a:r>
            <a:r>
              <a:rPr sz="2950" i="1" spc="-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∩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B</a:t>
            </a:r>
            <a:r>
              <a:rPr sz="2950" dirty="0">
                <a:latin typeface="Times New Roman"/>
                <a:cs typeface="Times New Roman"/>
              </a:rPr>
              <a:t>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=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P[A].P[B]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whenever</a:t>
            </a:r>
            <a:r>
              <a:rPr sz="2950" spc="-17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A</a:t>
            </a:r>
            <a:r>
              <a:rPr sz="2950" spc="-17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is</a:t>
            </a:r>
            <a:r>
              <a:rPr sz="2950" spc="-1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independent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of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50" dirty="0">
                <a:latin typeface="Times New Roman"/>
                <a:cs typeface="Times New Roman"/>
              </a:rPr>
              <a:t>B</a:t>
            </a:r>
            <a:endParaRPr sz="2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976" y="3618569"/>
            <a:ext cx="10610215" cy="2130711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94005" indent="-281305">
              <a:spcBef>
                <a:spcPts val="355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Original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Sample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red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coloured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rectangular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box.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254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What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occurring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sample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space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254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Hence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P(B)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4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denominator.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259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And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area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question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intersection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50" dirty="0">
                <a:latin typeface="Carlito"/>
                <a:cs typeface="Carlito"/>
              </a:rPr>
              <a:t> B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0290" y="274650"/>
            <a:ext cx="9793037" cy="3419943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4674" y="260650"/>
            <a:ext cx="12183110" cy="6336665"/>
            <a:chOff x="130774" y="260649"/>
            <a:chExt cx="12183110" cy="63366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774" y="260649"/>
              <a:ext cx="12182975" cy="63365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6467" y="4725140"/>
              <a:ext cx="6667486" cy="923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452" y="990701"/>
            <a:ext cx="2349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3F3F3F"/>
                </a:solidFill>
                <a:latin typeface="Carlito"/>
                <a:cs typeface="Carlito"/>
              </a:rPr>
              <a:t>Bayes</a:t>
            </a:r>
            <a:r>
              <a:rPr spc="-190" dirty="0">
                <a:solidFill>
                  <a:srgbClr val="3F3F3F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F3F3F"/>
                </a:solidFill>
                <a:latin typeface="Carlito"/>
                <a:cs typeface="Carlito"/>
              </a:rPr>
              <a:t>rule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4567" y="2058138"/>
            <a:ext cx="17557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10" dirty="0">
                <a:solidFill>
                  <a:srgbClr val="0070BF"/>
                </a:solidFill>
                <a:latin typeface="Carlito"/>
                <a:cs typeface="Carlito"/>
              </a:rPr>
              <a:t>Likelihood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1816" y="4308681"/>
            <a:ext cx="9422765" cy="194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91895" algn="ctr">
              <a:spcBef>
                <a:spcPts val="100"/>
              </a:spcBef>
            </a:pPr>
            <a:r>
              <a:rPr sz="3200" b="1" spc="-10" dirty="0">
                <a:solidFill>
                  <a:srgbClr val="702FA0"/>
                </a:solidFill>
                <a:latin typeface="Carlito"/>
                <a:cs typeface="Carlito"/>
              </a:rPr>
              <a:t>Evidence</a:t>
            </a:r>
            <a:endParaRPr sz="3200">
              <a:latin typeface="Carlito"/>
              <a:cs typeface="Carlito"/>
            </a:endParaRPr>
          </a:p>
          <a:p>
            <a:pPr marL="309245" indent="-296545">
              <a:spcBef>
                <a:spcPts val="2665"/>
              </a:spcBef>
              <a:buClr>
                <a:srgbClr val="75913B"/>
              </a:buClr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How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good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parameters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buClr>
                <a:srgbClr val="75913B"/>
              </a:buClr>
              <a:buFont typeface="Arial"/>
              <a:buChar char="•"/>
              <a:tabLst>
                <a:tab pos="309880" algn="l"/>
              </a:tabLst>
            </a:pPr>
            <a:r>
              <a:rPr sz="2400" b="1" dirty="0">
                <a:latin typeface="Carlito"/>
                <a:cs typeface="Carlito"/>
              </a:rPr>
              <a:t>Prior</a:t>
            </a:r>
            <a:r>
              <a:rPr sz="2400" b="1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knowledge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incorporated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update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our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beliefs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about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parameters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932" y="2756645"/>
            <a:ext cx="10541971" cy="130379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16645" y="2058138"/>
            <a:ext cx="848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10" dirty="0">
                <a:solidFill>
                  <a:srgbClr val="FF0000"/>
                </a:solidFill>
                <a:latin typeface="Carlito"/>
                <a:cs typeface="Carlito"/>
              </a:rPr>
              <a:t>Prior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7648" y="2502183"/>
            <a:ext cx="15576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20" dirty="0">
                <a:latin typeface="Carlito"/>
                <a:cs typeface="Carlito"/>
              </a:rPr>
              <a:t>Posterior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88"/>
          <a:stretch/>
        </p:blipFill>
        <p:spPr>
          <a:xfrm>
            <a:off x="2857500" y="228601"/>
            <a:ext cx="86106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57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206" y="200702"/>
            <a:ext cx="9081135" cy="50038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Define</a:t>
            </a:r>
            <a:r>
              <a:rPr sz="2800" b="1"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800" b="1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terms:</a:t>
            </a:r>
            <a:endParaRPr sz="2800">
              <a:latin typeface="Carlito"/>
              <a:cs typeface="Carlito"/>
            </a:endParaRPr>
          </a:p>
          <a:p>
            <a:pPr marL="354965" indent="-289560"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P(wi)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Prior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</a:t>
            </a:r>
            <a:r>
              <a:rPr sz="2800" spc="-50" dirty="0">
                <a:latin typeface="Carlito"/>
                <a:cs typeface="Carlito"/>
              </a:rPr>
              <a:t> ;</a:t>
            </a:r>
            <a:endParaRPr sz="2800">
              <a:latin typeface="Carlito"/>
              <a:cs typeface="Carlito"/>
            </a:endParaRPr>
          </a:p>
          <a:p>
            <a:pPr marL="354965" indent="-289560"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P(X)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(Uncondl.)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vector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X.</a:t>
            </a:r>
            <a:endParaRPr sz="2800">
              <a:latin typeface="Carlito"/>
              <a:cs typeface="Carlito"/>
            </a:endParaRPr>
          </a:p>
          <a:p>
            <a:pPr marL="354965" indent="-289560"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P(wi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|X)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Measured-</a:t>
            </a:r>
            <a:r>
              <a:rPr sz="2800" dirty="0">
                <a:latin typeface="Carlito"/>
                <a:cs typeface="Carlito"/>
              </a:rPr>
              <a:t>conditioned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posteriori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probability</a:t>
            </a:r>
            <a:endParaRPr sz="2800">
              <a:latin typeface="Carlito"/>
              <a:cs typeface="Carlito"/>
            </a:endParaRPr>
          </a:p>
          <a:p>
            <a:pPr marL="354965" indent="-289560"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P(X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|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wi)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-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Prob.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(Class-</a:t>
            </a:r>
            <a:r>
              <a:rPr sz="2800" dirty="0">
                <a:latin typeface="Carlito"/>
                <a:cs typeface="Carlito"/>
              </a:rPr>
              <a:t>Condnl.)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feature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vector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X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50" dirty="0">
                <a:latin typeface="Carlito"/>
                <a:cs typeface="Carlito"/>
              </a:rPr>
              <a:t> w</a:t>
            </a:r>
            <a:endParaRPr sz="2800">
              <a:latin typeface="Carlito"/>
              <a:cs typeface="Carlito"/>
            </a:endParaRPr>
          </a:p>
          <a:p>
            <a:pPr>
              <a:spcBef>
                <a:spcPts val="1060"/>
              </a:spcBef>
            </a:pPr>
            <a:endParaRPr sz="2800">
              <a:latin typeface="Carlito"/>
              <a:cs typeface="Carlito"/>
            </a:endParaRPr>
          </a:p>
          <a:p>
            <a:pPr marL="12700">
              <a:tabLst>
                <a:tab pos="5955665" algn="l"/>
              </a:tabLst>
            </a:pPr>
            <a:r>
              <a:rPr sz="2800" dirty="0">
                <a:latin typeface="Carlito"/>
                <a:cs typeface="Carlito"/>
              </a:rPr>
              <a:t>There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four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parts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Bayes’</a:t>
            </a:r>
            <a:r>
              <a:rPr sz="2800" spc="-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Theorem: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Prior,</a:t>
            </a:r>
            <a:endParaRPr sz="2800">
              <a:latin typeface="Carlito"/>
              <a:cs typeface="Carlito"/>
            </a:endParaRPr>
          </a:p>
          <a:p>
            <a:pPr marL="3212465" marR="3617595">
              <a:lnSpc>
                <a:spcPts val="392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Evidence, Likelihood,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2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Posterior.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172" y="332654"/>
            <a:ext cx="12529376" cy="62646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4153" y="341799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1100" y="486327"/>
            <a:ext cx="1181925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algn="ctr">
              <a:lnSpc>
                <a:spcPts val="3715"/>
              </a:lnSpc>
              <a:spcBef>
                <a:spcPts val="100"/>
              </a:spcBef>
            </a:pPr>
            <a:r>
              <a:rPr sz="3100"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z="31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100" dirty="0">
                <a:solidFill>
                  <a:srgbClr val="FF0000"/>
                </a:solidFill>
                <a:latin typeface="Carlito"/>
                <a:cs typeface="Carlito"/>
              </a:rPr>
              <a:t>Conditional</a:t>
            </a:r>
            <a:r>
              <a:rPr sz="3100" spc="-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Carlito"/>
                <a:cs typeface="Carlito"/>
              </a:rPr>
              <a:t>Probabilities</a:t>
            </a:r>
            <a:endParaRPr sz="3100">
              <a:latin typeface="Carlito"/>
              <a:cs typeface="Carlito"/>
            </a:endParaRPr>
          </a:p>
          <a:p>
            <a:pPr marL="12700">
              <a:lnSpc>
                <a:spcPts val="3954"/>
              </a:lnSpc>
            </a:pP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r>
              <a:rPr sz="33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represents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33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probability</a:t>
            </a:r>
            <a:r>
              <a:rPr sz="33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of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how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likely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feature</a:t>
            </a:r>
            <a:r>
              <a:rPr sz="33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33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occurs</a:t>
            </a:r>
            <a:r>
              <a:rPr sz="330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000000"/>
                </a:solidFill>
                <a:latin typeface="Times New Roman"/>
                <a:cs typeface="Times New Roman"/>
              </a:rPr>
              <a:t>given</a:t>
            </a:r>
            <a:r>
              <a:rPr sz="33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spc="-20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46918" y="1460667"/>
            <a:ext cx="33743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300" b="1" dirty="0">
                <a:latin typeface="Times New Roman"/>
                <a:cs typeface="Times New Roman"/>
              </a:rPr>
              <a:t>P(X|A)</a:t>
            </a:r>
            <a:r>
              <a:rPr sz="3300" b="1" spc="-6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where</a:t>
            </a:r>
            <a:r>
              <a:rPr sz="3300" spc="-5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x</a:t>
            </a:r>
            <a:r>
              <a:rPr sz="3300" spc="-5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55" dirty="0">
                <a:latin typeface="Times New Roman"/>
                <a:cs typeface="Times New Roman"/>
              </a:rPr>
              <a:t> </a:t>
            </a:r>
            <a:r>
              <a:rPr sz="3300" spc="-50" dirty="0">
                <a:latin typeface="Times New Roman"/>
                <a:cs typeface="Times New Roman"/>
              </a:rPr>
              <a:t>a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1099" y="1460667"/>
            <a:ext cx="822452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belongs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particular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class.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denoted</a:t>
            </a:r>
            <a:r>
              <a:rPr sz="3300" spc="-5" dirty="0">
                <a:latin typeface="Times New Roman"/>
                <a:cs typeface="Times New Roman"/>
              </a:rPr>
              <a:t> </a:t>
            </a:r>
            <a:r>
              <a:rPr sz="3300" spc="-55" dirty="0">
                <a:latin typeface="Times New Roman"/>
                <a:cs typeface="Times New Roman"/>
              </a:rPr>
              <a:t>by, </a:t>
            </a:r>
            <a:r>
              <a:rPr sz="3300" dirty="0">
                <a:latin typeface="Times New Roman"/>
                <a:cs typeface="Times New Roman"/>
              </a:rPr>
              <a:t>particular </a:t>
            </a:r>
            <a:r>
              <a:rPr sz="3300" spc="-10" dirty="0">
                <a:latin typeface="Times New Roman"/>
                <a:cs typeface="Times New Roman"/>
              </a:rPr>
              <a:t>feature</a:t>
            </a:r>
            <a:r>
              <a:rPr sz="1900" spc="-10" dirty="0">
                <a:latin typeface="Times New Roman"/>
                <a:cs typeface="Times New Roman"/>
              </a:rPr>
              <a:t>.</a:t>
            </a:r>
            <a:endParaRPr sz="1900">
              <a:latin typeface="Times New Roman"/>
              <a:cs typeface="Times New Roman"/>
            </a:endParaRPr>
          </a:p>
          <a:p>
            <a:pPr marL="12700"/>
            <a:r>
              <a:rPr sz="3300" dirty="0">
                <a:latin typeface="Times New Roman"/>
                <a:cs typeface="Times New Roman"/>
              </a:rPr>
              <a:t>Sometimes,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also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known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0" dirty="0">
                <a:latin typeface="Times New Roman"/>
                <a:cs typeface="Times New Roman"/>
              </a:rPr>
              <a:t> </a:t>
            </a:r>
            <a:r>
              <a:rPr sz="33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Likelihood</a:t>
            </a:r>
            <a:r>
              <a:rPr sz="3300" spc="-1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1100" y="2969425"/>
            <a:ext cx="12061825" cy="257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It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quantity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that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to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evaluate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while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training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data.</a:t>
            </a:r>
            <a:endParaRPr sz="3300">
              <a:latin typeface="Times New Roman"/>
              <a:cs typeface="Times New Roman"/>
            </a:endParaRPr>
          </a:p>
          <a:p>
            <a:pPr>
              <a:spcBef>
                <a:spcPts val="165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/>
            <a:r>
              <a:rPr sz="3300" dirty="0">
                <a:latin typeface="Times New Roman"/>
                <a:cs typeface="Times New Roman"/>
              </a:rPr>
              <a:t>During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training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process,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3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have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input(features)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X</a:t>
            </a:r>
            <a:r>
              <a:rPr sz="3300" spc="-4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labeled</a:t>
            </a:r>
            <a:r>
              <a:rPr sz="3300" spc="-3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Times New Roman"/>
                <a:cs typeface="Times New Roman"/>
              </a:rPr>
              <a:t>to </a:t>
            </a:r>
            <a:r>
              <a:rPr sz="3300" dirty="0">
                <a:latin typeface="Times New Roman"/>
                <a:cs typeface="Times New Roman"/>
              </a:rPr>
              <a:t>corresponding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and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we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figure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out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likelihood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occurrence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25" dirty="0">
                <a:latin typeface="Times New Roman"/>
                <a:cs typeface="Times New Roman"/>
              </a:rPr>
              <a:t>of </a:t>
            </a:r>
            <a:r>
              <a:rPr sz="3300" dirty="0">
                <a:latin typeface="Times New Roman"/>
                <a:cs typeface="Times New Roman"/>
              </a:rPr>
              <a:t>that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set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of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features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given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the</a:t>
            </a:r>
            <a:r>
              <a:rPr sz="3300" spc="-2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class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spc="-10" dirty="0">
                <a:latin typeface="Times New Roman"/>
                <a:cs typeface="Times New Roman"/>
              </a:rPr>
              <a:t>label.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198" y="268117"/>
            <a:ext cx="101669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1960">
              <a:lnSpc>
                <a:spcPts val="3600"/>
              </a:lnSpc>
              <a:spcBef>
                <a:spcPts val="100"/>
              </a:spcBef>
            </a:pPr>
            <a:r>
              <a:rPr sz="3050" spc="-10" dirty="0">
                <a:solidFill>
                  <a:srgbClr val="FF0000"/>
                </a:solidFill>
                <a:latin typeface="Carlito"/>
                <a:cs typeface="Carlito"/>
              </a:rPr>
              <a:t>Evidence</a:t>
            </a:r>
            <a:endParaRPr sz="3050">
              <a:latin typeface="Carlito"/>
              <a:cs typeface="Carlito"/>
            </a:endParaRPr>
          </a:p>
          <a:p>
            <a:pPr marL="12700">
              <a:lnSpc>
                <a:spcPts val="3600"/>
              </a:lnSpc>
            </a:pP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It</a:t>
            </a:r>
            <a:r>
              <a:rPr sz="3050" spc="-6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is</a:t>
            </a:r>
            <a:r>
              <a:rPr sz="305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the</a:t>
            </a:r>
            <a:r>
              <a:rPr sz="305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probability</a:t>
            </a:r>
            <a:r>
              <a:rPr sz="305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305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occurrence</a:t>
            </a:r>
            <a:r>
              <a:rPr sz="305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z="305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305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particular</a:t>
            </a:r>
            <a:r>
              <a:rPr sz="305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feature</a:t>
            </a:r>
            <a:r>
              <a:rPr sz="3050" spc="-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dirty="0">
                <a:solidFill>
                  <a:srgbClr val="000000"/>
                </a:solidFill>
                <a:latin typeface="Carlito"/>
                <a:cs typeface="Carlito"/>
              </a:rPr>
              <a:t>i.e.</a:t>
            </a:r>
            <a:r>
              <a:rPr sz="305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050" spc="-10" dirty="0">
                <a:solidFill>
                  <a:srgbClr val="000000"/>
                </a:solidFill>
                <a:latin typeface="Carlito"/>
                <a:cs typeface="Carlito"/>
              </a:rPr>
              <a:t>P(X).</a:t>
            </a:r>
            <a:endParaRPr sz="30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7429" y="1442071"/>
            <a:ext cx="231775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1353820" algn="l"/>
                <a:tab pos="2240915" algn="l"/>
              </a:tabLst>
            </a:pPr>
            <a:r>
              <a:rPr sz="2000" b="1" spc="-50" dirty="0">
                <a:latin typeface="Carlito"/>
                <a:cs typeface="Carlito"/>
              </a:rPr>
              <a:t>i</a:t>
            </a:r>
            <a:r>
              <a:rPr sz="2000" b="1" dirty="0">
                <a:latin typeface="Carlito"/>
                <a:cs typeface="Carlito"/>
              </a:rPr>
              <a:t>	</a:t>
            </a:r>
            <a:r>
              <a:rPr sz="2000" b="1" spc="-50" dirty="0">
                <a:latin typeface="Carlito"/>
                <a:cs typeface="Carlito"/>
              </a:rPr>
              <a:t>i</a:t>
            </a:r>
            <a:r>
              <a:rPr sz="2000" b="1" dirty="0">
                <a:latin typeface="Carlito"/>
                <a:cs typeface="Carlito"/>
              </a:rPr>
              <a:t>	</a:t>
            </a:r>
            <a:r>
              <a:rPr sz="2000" b="1" spc="-50" dirty="0">
                <a:latin typeface="Carlito"/>
                <a:cs typeface="Carlito"/>
              </a:rPr>
              <a:t>i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197" y="1167479"/>
            <a:ext cx="1060323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14515" algn="l"/>
              </a:tabLst>
            </a:pPr>
            <a:r>
              <a:rPr sz="3050" dirty="0">
                <a:latin typeface="Carlito"/>
                <a:cs typeface="Carlito"/>
              </a:rPr>
              <a:t>It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can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be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calculated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using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chain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rule</a:t>
            </a:r>
            <a:r>
              <a:rPr sz="3050" spc="-35" dirty="0">
                <a:latin typeface="Carlito"/>
                <a:cs typeface="Carlito"/>
              </a:rPr>
              <a:t> </a:t>
            </a:r>
            <a:r>
              <a:rPr sz="3050" spc="-25" dirty="0">
                <a:latin typeface="Carlito"/>
                <a:cs typeface="Carlito"/>
              </a:rPr>
              <a:t>as,</a:t>
            </a:r>
            <a:r>
              <a:rPr sz="3050" dirty="0">
                <a:latin typeface="Carlito"/>
                <a:cs typeface="Carlito"/>
              </a:rPr>
              <a:t>	</a:t>
            </a:r>
            <a:r>
              <a:rPr sz="3050" b="1" dirty="0">
                <a:latin typeface="Carlito"/>
                <a:cs typeface="Carlito"/>
              </a:rPr>
              <a:t>P(X)</a:t>
            </a:r>
            <a:r>
              <a:rPr sz="3050" b="1" spc="-10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=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dirty="0">
                <a:latin typeface="Arial"/>
                <a:cs typeface="Arial"/>
              </a:rPr>
              <a:t>Σ</a:t>
            </a:r>
            <a:r>
              <a:rPr sz="3050" b="1" spc="340" dirty="0">
                <a:latin typeface="Arial"/>
                <a:cs typeface="Arial"/>
              </a:rPr>
              <a:t> </a:t>
            </a:r>
            <a:r>
              <a:rPr sz="3050" b="1" dirty="0">
                <a:latin typeface="Carlito"/>
                <a:cs typeface="Carlito"/>
              </a:rPr>
              <a:t>p(X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|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spc="-30" dirty="0">
                <a:latin typeface="Carlito"/>
                <a:cs typeface="Carlito"/>
              </a:rPr>
              <a:t>w</a:t>
            </a:r>
            <a:r>
              <a:rPr sz="3050" b="1" spc="-190" dirty="0">
                <a:latin typeface="Carlito"/>
                <a:cs typeface="Carlito"/>
              </a:rPr>
              <a:t> </a:t>
            </a:r>
            <a:r>
              <a:rPr sz="3050" b="1" dirty="0">
                <a:latin typeface="Carlito"/>
                <a:cs typeface="Carlito"/>
              </a:rPr>
              <a:t>)</a:t>
            </a:r>
            <a:r>
              <a:rPr sz="3050" b="1" spc="-5" dirty="0">
                <a:latin typeface="Carlito"/>
                <a:cs typeface="Carlito"/>
              </a:rPr>
              <a:t> </a:t>
            </a:r>
            <a:r>
              <a:rPr sz="3050" b="1" spc="-10" dirty="0">
                <a:latin typeface="Carlito"/>
                <a:cs typeface="Carlito"/>
              </a:rPr>
              <a:t>P(w</a:t>
            </a:r>
            <a:r>
              <a:rPr sz="3050" b="1" spc="-190" dirty="0">
                <a:latin typeface="Carlito"/>
                <a:cs typeface="Carlito"/>
              </a:rPr>
              <a:t> </a:t>
            </a:r>
            <a:r>
              <a:rPr sz="3050" b="1" spc="-50" dirty="0">
                <a:latin typeface="Carlito"/>
                <a:cs typeface="Carlito"/>
              </a:rPr>
              <a:t>)</a:t>
            </a:r>
            <a:endParaRPr sz="30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3198" y="1617162"/>
            <a:ext cx="12096115" cy="325120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31750" indent="457200">
              <a:lnSpc>
                <a:spcPts val="2930"/>
              </a:lnSpc>
              <a:spcBef>
                <a:spcPts val="805"/>
              </a:spcBef>
            </a:pPr>
            <a:r>
              <a:rPr sz="3050" dirty="0">
                <a:latin typeface="Carlito"/>
                <a:cs typeface="Carlito"/>
              </a:rPr>
              <a:t>As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we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need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likelihood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class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conditional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also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figure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25" dirty="0">
                <a:latin typeface="Carlito"/>
                <a:cs typeface="Carlito"/>
              </a:rPr>
              <a:t>out </a:t>
            </a:r>
            <a:r>
              <a:rPr sz="3050" dirty="0">
                <a:latin typeface="Carlito"/>
                <a:cs typeface="Carlito"/>
              </a:rPr>
              <a:t>evidence</a:t>
            </a:r>
            <a:r>
              <a:rPr sz="3050" spc="-6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values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during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training.</a:t>
            </a:r>
            <a:endParaRPr sz="3050">
              <a:latin typeface="Carlito"/>
              <a:cs typeface="Carlito"/>
            </a:endParaRPr>
          </a:p>
          <a:p>
            <a:pPr marL="12700" marR="1035685">
              <a:lnSpc>
                <a:spcPts val="2930"/>
              </a:lnSpc>
              <a:spcBef>
                <a:spcPts val="615"/>
              </a:spcBef>
            </a:pP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best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way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to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describe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evidence,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P(x),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through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law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total probability.</a:t>
            </a:r>
            <a:endParaRPr sz="3050">
              <a:latin typeface="Carlito"/>
              <a:cs typeface="Carlito"/>
            </a:endParaRPr>
          </a:p>
          <a:p>
            <a:pPr marL="12700" marR="5080">
              <a:lnSpc>
                <a:spcPts val="2930"/>
              </a:lnSpc>
              <a:spcBef>
                <a:spcPts val="610"/>
              </a:spcBef>
            </a:pPr>
            <a:r>
              <a:rPr sz="3050" dirty="0">
                <a:latin typeface="Carlito"/>
                <a:cs typeface="Carlito"/>
              </a:rPr>
              <a:t>This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law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states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that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if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you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have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mutually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exclusive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events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(e.g.</a:t>
            </a:r>
            <a:r>
              <a:rPr sz="3050" spc="-30" dirty="0">
                <a:latin typeface="Carlito"/>
                <a:cs typeface="Carlito"/>
              </a:rPr>
              <a:t> </a:t>
            </a:r>
            <a:r>
              <a:rPr sz="3050" dirty="0">
                <a:latin typeface="Arial"/>
                <a:cs typeface="Arial"/>
              </a:rPr>
              <a:t>ω</a:t>
            </a:r>
            <a:r>
              <a:rPr sz="3050" dirty="0">
                <a:latin typeface="Carlito"/>
                <a:cs typeface="Carlito"/>
              </a:rPr>
              <a:t>1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and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25" dirty="0">
                <a:latin typeface="Arial"/>
                <a:cs typeface="Arial"/>
              </a:rPr>
              <a:t>ω</a:t>
            </a:r>
            <a:r>
              <a:rPr sz="3050" spc="-25" dirty="0">
                <a:latin typeface="Carlito"/>
                <a:cs typeface="Carlito"/>
              </a:rPr>
              <a:t>2) </a:t>
            </a:r>
            <a:r>
              <a:rPr sz="3050" dirty="0">
                <a:latin typeface="Carlito"/>
                <a:cs typeface="Carlito"/>
              </a:rPr>
              <a:t>whose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occurrence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sum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up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to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1,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then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probability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of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spc="-20" dirty="0">
                <a:latin typeface="Carlito"/>
                <a:cs typeface="Carlito"/>
              </a:rPr>
              <a:t>some </a:t>
            </a:r>
            <a:r>
              <a:rPr sz="3050" dirty="0">
                <a:latin typeface="Carlito"/>
                <a:cs typeface="Carlito"/>
              </a:rPr>
              <a:t>feature</a:t>
            </a:r>
            <a:r>
              <a:rPr sz="3050" spc="-6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is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likelihood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times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the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prior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summed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across</a:t>
            </a:r>
            <a:r>
              <a:rPr sz="3050" spc="-4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all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mutually</a:t>
            </a:r>
            <a:r>
              <a:rPr sz="3050" spc="-5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exclusive events.</a:t>
            </a:r>
            <a:endParaRPr sz="305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5266" y="5301190"/>
            <a:ext cx="3667117" cy="619123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75" y="476675"/>
            <a:ext cx="12149067" cy="53495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1300" y="1905000"/>
            <a:ext cx="4593159" cy="3311163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spcBef>
                <a:spcPts val="1540"/>
              </a:spcBef>
            </a:pPr>
            <a:r>
              <a:rPr sz="2400" dirty="0">
                <a:solidFill>
                  <a:srgbClr val="6F2F9F"/>
                </a:solidFill>
                <a:latin typeface="Arial MT"/>
                <a:cs typeface="Arial MT"/>
              </a:rPr>
              <a:t>Key</a:t>
            </a:r>
            <a:r>
              <a:rPr sz="2400" spc="-40" dirty="0">
                <a:solidFill>
                  <a:srgbClr val="6F2F9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6F2F9F"/>
                </a:solidFill>
                <a:latin typeface="Arial MT"/>
                <a:cs typeface="Arial MT"/>
              </a:rPr>
              <a:t>components:</a:t>
            </a:r>
            <a:endParaRPr sz="2400" dirty="0">
              <a:latin typeface="Arial MT"/>
              <a:cs typeface="Arial MT"/>
            </a:endParaRPr>
          </a:p>
          <a:p>
            <a:pPr marL="812800" indent="-342900">
              <a:spcBef>
                <a:spcPts val="1445"/>
              </a:spcBef>
              <a:buChar char="•"/>
              <a:tabLst>
                <a:tab pos="812800" algn="l"/>
              </a:tabLst>
            </a:pPr>
            <a:r>
              <a:rPr sz="2400" spc="-10" dirty="0">
                <a:latin typeface="Arial MT"/>
                <a:cs typeface="Arial MT"/>
              </a:rPr>
              <a:t>Learning</a:t>
            </a:r>
            <a:endParaRPr sz="2400" dirty="0">
              <a:latin typeface="Arial MT"/>
              <a:cs typeface="Arial MT"/>
            </a:endParaRPr>
          </a:p>
          <a:p>
            <a:pPr marL="812800" indent="-342900">
              <a:spcBef>
                <a:spcPts val="1435"/>
              </a:spcBef>
              <a:buChar char="•"/>
              <a:tabLst>
                <a:tab pos="812800" algn="l"/>
              </a:tabLst>
            </a:pPr>
            <a:r>
              <a:rPr sz="2400" spc="-10" dirty="0">
                <a:latin typeface="Arial MT"/>
                <a:cs typeface="Arial MT"/>
              </a:rPr>
              <a:t>Reasoning</a:t>
            </a:r>
            <a:endParaRPr sz="2400" dirty="0">
              <a:latin typeface="Arial MT"/>
              <a:cs typeface="Arial MT"/>
            </a:endParaRPr>
          </a:p>
          <a:p>
            <a:pPr marL="812800" indent="-342900">
              <a:spcBef>
                <a:spcPts val="1440"/>
              </a:spcBef>
              <a:buChar char="•"/>
              <a:tabLst>
                <a:tab pos="812800" algn="l"/>
              </a:tabLst>
            </a:pPr>
            <a:r>
              <a:rPr sz="2400" spc="-20" dirty="0">
                <a:latin typeface="Arial MT"/>
                <a:cs typeface="Arial MT"/>
              </a:rPr>
              <a:t>Problem-</a:t>
            </a:r>
            <a:r>
              <a:rPr sz="2400" spc="-10" dirty="0">
                <a:latin typeface="Arial MT"/>
                <a:cs typeface="Arial MT"/>
              </a:rPr>
              <a:t>solving</a:t>
            </a:r>
            <a:endParaRPr sz="2400" dirty="0">
              <a:latin typeface="Arial MT"/>
              <a:cs typeface="Arial MT"/>
            </a:endParaRPr>
          </a:p>
          <a:p>
            <a:pPr marL="812800" indent="-342900">
              <a:spcBef>
                <a:spcPts val="1445"/>
              </a:spcBef>
              <a:buChar char="•"/>
              <a:tabLst>
                <a:tab pos="812800" algn="l"/>
              </a:tabLst>
            </a:pPr>
            <a:r>
              <a:rPr sz="2400" spc="-10" dirty="0">
                <a:latin typeface="Arial MT"/>
                <a:cs typeface="Arial MT"/>
              </a:rPr>
              <a:t>Perception</a:t>
            </a:r>
            <a:endParaRPr sz="2400" dirty="0">
              <a:latin typeface="Arial MT"/>
              <a:cs typeface="Arial MT"/>
            </a:endParaRPr>
          </a:p>
          <a:p>
            <a:pPr marL="812800" indent="-342900">
              <a:spcBef>
                <a:spcPts val="1440"/>
              </a:spcBef>
              <a:buChar char="•"/>
              <a:tabLst>
                <a:tab pos="812800" algn="l"/>
              </a:tabLst>
            </a:pPr>
            <a:r>
              <a:rPr sz="2400" dirty="0">
                <a:latin typeface="Arial MT"/>
                <a:cs typeface="Arial MT"/>
              </a:rPr>
              <a:t>Language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understanding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5627096" y="6377941"/>
            <a:ext cx="3312414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15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6300" y="533400"/>
            <a:ext cx="137160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9350" marR="5080" indent="-2407285">
              <a:spcBef>
                <a:spcPts val="95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pc="-7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simulation</a:t>
            </a:r>
            <a:r>
              <a:rPr spc="-8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spc="-8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Human</a:t>
            </a:r>
            <a:r>
              <a:rPr spc="-6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Intelligence</a:t>
            </a:r>
            <a:r>
              <a:rPr spc="-9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pc="-25" dirty="0">
                <a:solidFill>
                  <a:srgbClr val="000000"/>
                </a:solidFill>
                <a:latin typeface="Arial MT"/>
                <a:cs typeface="Arial MT"/>
              </a:rPr>
              <a:t>by </a:t>
            </a:r>
            <a:r>
              <a:rPr spc="-10" dirty="0">
                <a:solidFill>
                  <a:srgbClr val="000000"/>
                </a:solidFill>
                <a:latin typeface="Arial MT"/>
                <a:cs typeface="Arial MT"/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4984785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6442590-43F5-A1E7-D913-6FF30E32F66E}"/>
              </a:ext>
            </a:extLst>
          </p:cNvPr>
          <p:cNvPicPr/>
          <p:nvPr/>
        </p:nvPicPr>
        <p:blipFill rotWithShape="1">
          <a:blip r:embed="rId2" cstate="print"/>
          <a:srcRect b="36772"/>
          <a:stretch/>
        </p:blipFill>
        <p:spPr>
          <a:xfrm>
            <a:off x="1117600" y="260647"/>
            <a:ext cx="11920125" cy="40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865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00" y="260647"/>
            <a:ext cx="11920125" cy="63366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51580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976" y="188514"/>
            <a:ext cx="11296015" cy="441452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65" dirty="0">
                <a:latin typeface="Carlito"/>
                <a:cs typeface="Carlito"/>
              </a:rPr>
              <a:t>Total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Population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=1000.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Thus,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10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10.</a:t>
            </a:r>
            <a:endParaRPr sz="3200" dirty="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both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4.</a:t>
            </a:r>
            <a:endParaRPr sz="3200" dirty="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Thus,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only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10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4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6.</a:t>
            </a:r>
            <a:endParaRPr sz="3200" dirty="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without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cold)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0.02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*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1000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20.</a:t>
            </a:r>
            <a:endParaRPr sz="3200" dirty="0">
              <a:latin typeface="Carlito"/>
              <a:cs typeface="Carlito"/>
            </a:endParaRPr>
          </a:p>
          <a:p>
            <a:pPr marL="294640" marR="5080" indent="-281940" algn="just">
              <a:spcBef>
                <a:spcPts val="640"/>
              </a:spcBef>
              <a:buFont typeface="Arial"/>
              <a:buChar char="•"/>
              <a:tabLst>
                <a:tab pos="294640" algn="l"/>
              </a:tabLst>
            </a:pP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fever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without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20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–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4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16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(may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use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later). </a:t>
            </a:r>
            <a:r>
              <a:rPr sz="3200" dirty="0">
                <a:latin typeface="Carlito"/>
                <a:cs typeface="Carlito"/>
              </a:rPr>
              <a:t>So,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(percentage)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people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cold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along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fever, </a:t>
            </a:r>
            <a:r>
              <a:rPr sz="3200" dirty="0">
                <a:latin typeface="Carlito"/>
                <a:cs typeface="Carlito"/>
              </a:rPr>
              <a:t>out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all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those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having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60" dirty="0">
                <a:latin typeface="Carlito"/>
                <a:cs typeface="Carlito"/>
              </a:rPr>
              <a:t>fever,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is:</a:t>
            </a:r>
            <a:endParaRPr sz="3200" dirty="0">
              <a:latin typeface="Carlito"/>
              <a:cs typeface="Carlito"/>
            </a:endParaRPr>
          </a:p>
          <a:p>
            <a:pPr marL="408940" algn="just">
              <a:spcBef>
                <a:spcPts val="640"/>
              </a:spcBef>
            </a:pPr>
            <a:r>
              <a:rPr sz="3200" dirty="0">
                <a:latin typeface="Carlito"/>
                <a:cs typeface="Carlito"/>
              </a:rPr>
              <a:t>4/20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=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0.2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(20%).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27293" y="2376097"/>
            <a:ext cx="1630680" cy="1273810"/>
            <a:chOff x="3403393" y="2376097"/>
            <a:chExt cx="1630680" cy="1273810"/>
          </a:xfrm>
        </p:grpSpPr>
        <p:sp>
          <p:nvSpPr>
            <p:cNvPr id="3" name="object 3"/>
            <p:cNvSpPr/>
            <p:nvPr/>
          </p:nvSpPr>
          <p:spPr>
            <a:xfrm>
              <a:off x="3416093" y="2388797"/>
              <a:ext cx="1605280" cy="1248410"/>
            </a:xfrm>
            <a:custGeom>
              <a:avLst/>
              <a:gdLst/>
              <a:ahLst/>
              <a:cxnLst/>
              <a:rect l="l" t="t" r="r" b="b"/>
              <a:pathLst>
                <a:path w="1605279" h="1248410">
                  <a:moveTo>
                    <a:pt x="802373" y="1248020"/>
                  </a:moveTo>
                  <a:lnTo>
                    <a:pt x="747439" y="1246580"/>
                  </a:lnTo>
                  <a:lnTo>
                    <a:pt x="693499" y="1242323"/>
                  </a:lnTo>
                  <a:lnTo>
                    <a:pt x="640671" y="1235342"/>
                  </a:lnTo>
                  <a:lnTo>
                    <a:pt x="589075" y="1225730"/>
                  </a:lnTo>
                  <a:lnTo>
                    <a:pt x="538832" y="1213579"/>
                  </a:lnTo>
                  <a:lnTo>
                    <a:pt x="490059" y="1198982"/>
                  </a:lnTo>
                  <a:lnTo>
                    <a:pt x="442877" y="1182033"/>
                  </a:lnTo>
                  <a:lnTo>
                    <a:pt x="397406" y="1162824"/>
                  </a:lnTo>
                  <a:lnTo>
                    <a:pt x="353765" y="1141449"/>
                  </a:lnTo>
                  <a:lnTo>
                    <a:pt x="312073" y="1118000"/>
                  </a:lnTo>
                  <a:lnTo>
                    <a:pt x="272449" y="1092569"/>
                  </a:lnTo>
                  <a:lnTo>
                    <a:pt x="235015" y="1065251"/>
                  </a:lnTo>
                  <a:lnTo>
                    <a:pt x="199888" y="1036138"/>
                  </a:lnTo>
                  <a:lnTo>
                    <a:pt x="167188" y="1005323"/>
                  </a:lnTo>
                  <a:lnTo>
                    <a:pt x="137036" y="972898"/>
                  </a:lnTo>
                  <a:lnTo>
                    <a:pt x="109550" y="938957"/>
                  </a:lnTo>
                  <a:lnTo>
                    <a:pt x="84850" y="903593"/>
                  </a:lnTo>
                  <a:lnTo>
                    <a:pt x="63056" y="866898"/>
                  </a:lnTo>
                  <a:lnTo>
                    <a:pt x="44287" y="828966"/>
                  </a:lnTo>
                  <a:lnTo>
                    <a:pt x="28662" y="789890"/>
                  </a:lnTo>
                  <a:lnTo>
                    <a:pt x="16301" y="749761"/>
                  </a:lnTo>
                  <a:lnTo>
                    <a:pt x="7324" y="708674"/>
                  </a:lnTo>
                  <a:lnTo>
                    <a:pt x="1851" y="666721"/>
                  </a:lnTo>
                  <a:lnTo>
                    <a:pt x="0" y="623996"/>
                  </a:lnTo>
                  <a:lnTo>
                    <a:pt x="1851" y="581273"/>
                  </a:lnTo>
                  <a:lnTo>
                    <a:pt x="7324" y="539323"/>
                  </a:lnTo>
                  <a:lnTo>
                    <a:pt x="16301" y="498239"/>
                  </a:lnTo>
                  <a:lnTo>
                    <a:pt x="28662" y="458113"/>
                  </a:lnTo>
                  <a:lnTo>
                    <a:pt x="44287" y="419038"/>
                  </a:lnTo>
                  <a:lnTo>
                    <a:pt x="63056" y="381108"/>
                  </a:lnTo>
                  <a:lnTo>
                    <a:pt x="84850" y="344415"/>
                  </a:lnTo>
                  <a:lnTo>
                    <a:pt x="109550" y="309053"/>
                  </a:lnTo>
                  <a:lnTo>
                    <a:pt x="137036" y="275113"/>
                  </a:lnTo>
                  <a:lnTo>
                    <a:pt x="167188" y="242690"/>
                  </a:lnTo>
                  <a:lnTo>
                    <a:pt x="199888" y="211876"/>
                  </a:lnTo>
                  <a:lnTo>
                    <a:pt x="235015" y="182764"/>
                  </a:lnTo>
                  <a:lnTo>
                    <a:pt x="272449" y="155446"/>
                  </a:lnTo>
                  <a:lnTo>
                    <a:pt x="312073" y="130017"/>
                  </a:lnTo>
                  <a:lnTo>
                    <a:pt x="353765" y="106568"/>
                  </a:lnTo>
                  <a:lnTo>
                    <a:pt x="397406" y="85193"/>
                  </a:lnTo>
                  <a:lnTo>
                    <a:pt x="442877" y="65985"/>
                  </a:lnTo>
                  <a:lnTo>
                    <a:pt x="490059" y="49036"/>
                  </a:lnTo>
                  <a:lnTo>
                    <a:pt x="538832" y="34440"/>
                  </a:lnTo>
                  <a:lnTo>
                    <a:pt x="589075" y="22289"/>
                  </a:lnTo>
                  <a:lnTo>
                    <a:pt x="640671" y="12677"/>
                  </a:lnTo>
                  <a:lnTo>
                    <a:pt x="693499" y="5696"/>
                  </a:lnTo>
                  <a:lnTo>
                    <a:pt x="747439" y="1439"/>
                  </a:lnTo>
                  <a:lnTo>
                    <a:pt x="802373" y="0"/>
                  </a:lnTo>
                  <a:lnTo>
                    <a:pt x="857310" y="1439"/>
                  </a:lnTo>
                  <a:lnTo>
                    <a:pt x="911253" y="5696"/>
                  </a:lnTo>
                  <a:lnTo>
                    <a:pt x="964083" y="12677"/>
                  </a:lnTo>
                  <a:lnTo>
                    <a:pt x="1015681" y="22289"/>
                  </a:lnTo>
                  <a:lnTo>
                    <a:pt x="1065927" y="34440"/>
                  </a:lnTo>
                  <a:lnTo>
                    <a:pt x="1114701" y="49036"/>
                  </a:lnTo>
                  <a:lnTo>
                    <a:pt x="1161885" y="65985"/>
                  </a:lnTo>
                  <a:lnTo>
                    <a:pt x="1207357" y="85193"/>
                  </a:lnTo>
                  <a:lnTo>
                    <a:pt x="1251000" y="106568"/>
                  </a:lnTo>
                  <a:lnTo>
                    <a:pt x="1292693" y="130017"/>
                  </a:lnTo>
                  <a:lnTo>
                    <a:pt x="1332317" y="155446"/>
                  </a:lnTo>
                  <a:lnTo>
                    <a:pt x="1369753" y="182764"/>
                  </a:lnTo>
                  <a:lnTo>
                    <a:pt x="1404881" y="211876"/>
                  </a:lnTo>
                  <a:lnTo>
                    <a:pt x="1437581" y="242690"/>
                  </a:lnTo>
                  <a:lnTo>
                    <a:pt x="1467733" y="275113"/>
                  </a:lnTo>
                  <a:lnTo>
                    <a:pt x="1495220" y="309053"/>
                  </a:lnTo>
                  <a:lnTo>
                    <a:pt x="1519920" y="344415"/>
                  </a:lnTo>
                  <a:lnTo>
                    <a:pt x="1541714" y="381108"/>
                  </a:lnTo>
                  <a:lnTo>
                    <a:pt x="1560484" y="419038"/>
                  </a:lnTo>
                  <a:lnTo>
                    <a:pt x="1576109" y="458113"/>
                  </a:lnTo>
                  <a:lnTo>
                    <a:pt x="1588469" y="498239"/>
                  </a:lnTo>
                  <a:lnTo>
                    <a:pt x="1597446" y="539323"/>
                  </a:lnTo>
                  <a:lnTo>
                    <a:pt x="1602920" y="581273"/>
                  </a:lnTo>
                  <a:lnTo>
                    <a:pt x="1604771" y="623996"/>
                  </a:lnTo>
                  <a:lnTo>
                    <a:pt x="1602920" y="666721"/>
                  </a:lnTo>
                  <a:lnTo>
                    <a:pt x="1597446" y="708674"/>
                  </a:lnTo>
                  <a:lnTo>
                    <a:pt x="1588469" y="749761"/>
                  </a:lnTo>
                  <a:lnTo>
                    <a:pt x="1576109" y="789890"/>
                  </a:lnTo>
                  <a:lnTo>
                    <a:pt x="1560484" y="828966"/>
                  </a:lnTo>
                  <a:lnTo>
                    <a:pt x="1541714" y="866898"/>
                  </a:lnTo>
                  <a:lnTo>
                    <a:pt x="1519920" y="903593"/>
                  </a:lnTo>
                  <a:lnTo>
                    <a:pt x="1495220" y="938957"/>
                  </a:lnTo>
                  <a:lnTo>
                    <a:pt x="1467733" y="972898"/>
                  </a:lnTo>
                  <a:lnTo>
                    <a:pt x="1437581" y="1005323"/>
                  </a:lnTo>
                  <a:lnTo>
                    <a:pt x="1404881" y="1036138"/>
                  </a:lnTo>
                  <a:lnTo>
                    <a:pt x="1369753" y="1065251"/>
                  </a:lnTo>
                  <a:lnTo>
                    <a:pt x="1332317" y="1092569"/>
                  </a:lnTo>
                  <a:lnTo>
                    <a:pt x="1292693" y="1118000"/>
                  </a:lnTo>
                  <a:lnTo>
                    <a:pt x="1251000" y="1141449"/>
                  </a:lnTo>
                  <a:lnTo>
                    <a:pt x="1207357" y="1162824"/>
                  </a:lnTo>
                  <a:lnTo>
                    <a:pt x="1161885" y="1182033"/>
                  </a:lnTo>
                  <a:lnTo>
                    <a:pt x="1114701" y="1198982"/>
                  </a:lnTo>
                  <a:lnTo>
                    <a:pt x="1065927" y="1213579"/>
                  </a:lnTo>
                  <a:lnTo>
                    <a:pt x="1015681" y="1225730"/>
                  </a:lnTo>
                  <a:lnTo>
                    <a:pt x="964083" y="1235342"/>
                  </a:lnTo>
                  <a:lnTo>
                    <a:pt x="911253" y="1242323"/>
                  </a:lnTo>
                  <a:lnTo>
                    <a:pt x="857310" y="1246580"/>
                  </a:lnTo>
                  <a:lnTo>
                    <a:pt x="802373" y="1248020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6093" y="2388797"/>
              <a:ext cx="1605280" cy="1248410"/>
            </a:xfrm>
            <a:custGeom>
              <a:avLst/>
              <a:gdLst/>
              <a:ahLst/>
              <a:cxnLst/>
              <a:rect l="l" t="t" r="r" b="b"/>
              <a:pathLst>
                <a:path w="1605279" h="1248410">
                  <a:moveTo>
                    <a:pt x="0" y="623996"/>
                  </a:moveTo>
                  <a:lnTo>
                    <a:pt x="1851" y="581273"/>
                  </a:lnTo>
                  <a:lnTo>
                    <a:pt x="7324" y="539323"/>
                  </a:lnTo>
                  <a:lnTo>
                    <a:pt x="16301" y="498239"/>
                  </a:lnTo>
                  <a:lnTo>
                    <a:pt x="28662" y="458113"/>
                  </a:lnTo>
                  <a:lnTo>
                    <a:pt x="44287" y="419038"/>
                  </a:lnTo>
                  <a:lnTo>
                    <a:pt x="63056" y="381108"/>
                  </a:lnTo>
                  <a:lnTo>
                    <a:pt x="84850" y="344415"/>
                  </a:lnTo>
                  <a:lnTo>
                    <a:pt x="109550" y="309053"/>
                  </a:lnTo>
                  <a:lnTo>
                    <a:pt x="137036" y="275113"/>
                  </a:lnTo>
                  <a:lnTo>
                    <a:pt x="167188" y="242690"/>
                  </a:lnTo>
                  <a:lnTo>
                    <a:pt x="199888" y="211876"/>
                  </a:lnTo>
                  <a:lnTo>
                    <a:pt x="235015" y="182764"/>
                  </a:lnTo>
                  <a:lnTo>
                    <a:pt x="272449" y="155446"/>
                  </a:lnTo>
                  <a:lnTo>
                    <a:pt x="312073" y="130017"/>
                  </a:lnTo>
                  <a:lnTo>
                    <a:pt x="353765" y="106568"/>
                  </a:lnTo>
                  <a:lnTo>
                    <a:pt x="397406" y="85193"/>
                  </a:lnTo>
                  <a:lnTo>
                    <a:pt x="442877" y="65985"/>
                  </a:lnTo>
                  <a:lnTo>
                    <a:pt x="490059" y="49036"/>
                  </a:lnTo>
                  <a:lnTo>
                    <a:pt x="538832" y="34440"/>
                  </a:lnTo>
                  <a:lnTo>
                    <a:pt x="589075" y="22289"/>
                  </a:lnTo>
                  <a:lnTo>
                    <a:pt x="640671" y="12677"/>
                  </a:lnTo>
                  <a:lnTo>
                    <a:pt x="693499" y="5696"/>
                  </a:lnTo>
                  <a:lnTo>
                    <a:pt x="747439" y="1439"/>
                  </a:lnTo>
                  <a:lnTo>
                    <a:pt x="802373" y="0"/>
                  </a:lnTo>
                  <a:lnTo>
                    <a:pt x="857310" y="1439"/>
                  </a:lnTo>
                  <a:lnTo>
                    <a:pt x="911253" y="5696"/>
                  </a:lnTo>
                  <a:lnTo>
                    <a:pt x="964083" y="12677"/>
                  </a:lnTo>
                  <a:lnTo>
                    <a:pt x="1015681" y="22289"/>
                  </a:lnTo>
                  <a:lnTo>
                    <a:pt x="1065927" y="34440"/>
                  </a:lnTo>
                  <a:lnTo>
                    <a:pt x="1114701" y="49036"/>
                  </a:lnTo>
                  <a:lnTo>
                    <a:pt x="1161884" y="65985"/>
                  </a:lnTo>
                  <a:lnTo>
                    <a:pt x="1207357" y="85193"/>
                  </a:lnTo>
                  <a:lnTo>
                    <a:pt x="1251000" y="106568"/>
                  </a:lnTo>
                  <a:lnTo>
                    <a:pt x="1292693" y="130017"/>
                  </a:lnTo>
                  <a:lnTo>
                    <a:pt x="1332317" y="155446"/>
                  </a:lnTo>
                  <a:lnTo>
                    <a:pt x="1369753" y="182764"/>
                  </a:lnTo>
                  <a:lnTo>
                    <a:pt x="1404881" y="211876"/>
                  </a:lnTo>
                  <a:lnTo>
                    <a:pt x="1437580" y="242690"/>
                  </a:lnTo>
                  <a:lnTo>
                    <a:pt x="1467733" y="275113"/>
                  </a:lnTo>
                  <a:lnTo>
                    <a:pt x="1495220" y="309053"/>
                  </a:lnTo>
                  <a:lnTo>
                    <a:pt x="1519920" y="344415"/>
                  </a:lnTo>
                  <a:lnTo>
                    <a:pt x="1541714" y="381108"/>
                  </a:lnTo>
                  <a:lnTo>
                    <a:pt x="1560484" y="419038"/>
                  </a:lnTo>
                  <a:lnTo>
                    <a:pt x="1576109" y="458113"/>
                  </a:lnTo>
                  <a:lnTo>
                    <a:pt x="1588469" y="498239"/>
                  </a:lnTo>
                  <a:lnTo>
                    <a:pt x="1597446" y="539323"/>
                  </a:lnTo>
                  <a:lnTo>
                    <a:pt x="1602920" y="581273"/>
                  </a:lnTo>
                  <a:lnTo>
                    <a:pt x="1604771" y="623996"/>
                  </a:lnTo>
                  <a:lnTo>
                    <a:pt x="1602920" y="666721"/>
                  </a:lnTo>
                  <a:lnTo>
                    <a:pt x="1597446" y="708674"/>
                  </a:lnTo>
                  <a:lnTo>
                    <a:pt x="1588469" y="749761"/>
                  </a:lnTo>
                  <a:lnTo>
                    <a:pt x="1576109" y="789890"/>
                  </a:lnTo>
                  <a:lnTo>
                    <a:pt x="1560484" y="828966"/>
                  </a:lnTo>
                  <a:lnTo>
                    <a:pt x="1541714" y="866898"/>
                  </a:lnTo>
                  <a:lnTo>
                    <a:pt x="1519920" y="903593"/>
                  </a:lnTo>
                  <a:lnTo>
                    <a:pt x="1495220" y="938957"/>
                  </a:lnTo>
                  <a:lnTo>
                    <a:pt x="1467733" y="972898"/>
                  </a:lnTo>
                  <a:lnTo>
                    <a:pt x="1437580" y="1005323"/>
                  </a:lnTo>
                  <a:lnTo>
                    <a:pt x="1404881" y="1036138"/>
                  </a:lnTo>
                  <a:lnTo>
                    <a:pt x="1369753" y="1065251"/>
                  </a:lnTo>
                  <a:lnTo>
                    <a:pt x="1332317" y="1092569"/>
                  </a:lnTo>
                  <a:lnTo>
                    <a:pt x="1292693" y="1117999"/>
                  </a:lnTo>
                  <a:lnTo>
                    <a:pt x="1251000" y="1141449"/>
                  </a:lnTo>
                  <a:lnTo>
                    <a:pt x="1207357" y="1162824"/>
                  </a:lnTo>
                  <a:lnTo>
                    <a:pt x="1161884" y="1182033"/>
                  </a:lnTo>
                  <a:lnTo>
                    <a:pt x="1114701" y="1198982"/>
                  </a:lnTo>
                  <a:lnTo>
                    <a:pt x="1065927" y="1213579"/>
                  </a:lnTo>
                  <a:lnTo>
                    <a:pt x="1015681" y="1225729"/>
                  </a:lnTo>
                  <a:lnTo>
                    <a:pt x="964083" y="1235342"/>
                  </a:lnTo>
                  <a:lnTo>
                    <a:pt x="911253" y="1242323"/>
                  </a:lnTo>
                  <a:lnTo>
                    <a:pt x="857310" y="1246580"/>
                  </a:lnTo>
                  <a:lnTo>
                    <a:pt x="802373" y="1248019"/>
                  </a:lnTo>
                  <a:lnTo>
                    <a:pt x="747439" y="1246580"/>
                  </a:lnTo>
                  <a:lnTo>
                    <a:pt x="693499" y="1242323"/>
                  </a:lnTo>
                  <a:lnTo>
                    <a:pt x="640671" y="1235342"/>
                  </a:lnTo>
                  <a:lnTo>
                    <a:pt x="589075" y="1225729"/>
                  </a:lnTo>
                  <a:lnTo>
                    <a:pt x="538832" y="1213579"/>
                  </a:lnTo>
                  <a:lnTo>
                    <a:pt x="490059" y="1198982"/>
                  </a:lnTo>
                  <a:lnTo>
                    <a:pt x="442877" y="1182033"/>
                  </a:lnTo>
                  <a:lnTo>
                    <a:pt x="397406" y="1162824"/>
                  </a:lnTo>
                  <a:lnTo>
                    <a:pt x="353765" y="1141449"/>
                  </a:lnTo>
                  <a:lnTo>
                    <a:pt x="312073" y="1117999"/>
                  </a:lnTo>
                  <a:lnTo>
                    <a:pt x="272449" y="1092569"/>
                  </a:lnTo>
                  <a:lnTo>
                    <a:pt x="235015" y="1065251"/>
                  </a:lnTo>
                  <a:lnTo>
                    <a:pt x="199888" y="1036138"/>
                  </a:lnTo>
                  <a:lnTo>
                    <a:pt x="167188" y="1005323"/>
                  </a:lnTo>
                  <a:lnTo>
                    <a:pt x="137036" y="972898"/>
                  </a:lnTo>
                  <a:lnTo>
                    <a:pt x="109550" y="938957"/>
                  </a:lnTo>
                  <a:lnTo>
                    <a:pt x="84850" y="903593"/>
                  </a:lnTo>
                  <a:lnTo>
                    <a:pt x="63056" y="866898"/>
                  </a:lnTo>
                  <a:lnTo>
                    <a:pt x="44287" y="828966"/>
                  </a:lnTo>
                  <a:lnTo>
                    <a:pt x="28662" y="789890"/>
                  </a:lnTo>
                  <a:lnTo>
                    <a:pt x="16301" y="749761"/>
                  </a:lnTo>
                  <a:lnTo>
                    <a:pt x="7324" y="708674"/>
                  </a:lnTo>
                  <a:lnTo>
                    <a:pt x="1851" y="666721"/>
                  </a:lnTo>
                  <a:lnTo>
                    <a:pt x="0" y="623996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69184" y="285379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0" dirty="0">
                <a:latin typeface="Carlito"/>
                <a:cs typeface="Carlito"/>
              </a:rPr>
              <a:t>C</a:t>
            </a:r>
            <a:endParaRPr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51692" y="1544089"/>
            <a:ext cx="2379345" cy="1772920"/>
            <a:chOff x="4227791" y="1544089"/>
            <a:chExt cx="2379345" cy="1772920"/>
          </a:xfrm>
        </p:grpSpPr>
        <p:sp>
          <p:nvSpPr>
            <p:cNvPr id="7" name="object 7"/>
            <p:cNvSpPr/>
            <p:nvPr/>
          </p:nvSpPr>
          <p:spPr>
            <a:xfrm>
              <a:off x="4240491" y="1556789"/>
              <a:ext cx="2353945" cy="1747520"/>
            </a:xfrm>
            <a:custGeom>
              <a:avLst/>
              <a:gdLst/>
              <a:ahLst/>
              <a:cxnLst/>
              <a:rect l="l" t="t" r="r" b="b"/>
              <a:pathLst>
                <a:path w="2353945" h="1747520">
                  <a:moveTo>
                    <a:pt x="1176847" y="1747204"/>
                  </a:moveTo>
                  <a:lnTo>
                    <a:pt x="1121448" y="1746253"/>
                  </a:lnTo>
                  <a:lnTo>
                    <a:pt x="1066708" y="1743428"/>
                  </a:lnTo>
                  <a:lnTo>
                    <a:pt x="1012684" y="1738772"/>
                  </a:lnTo>
                  <a:lnTo>
                    <a:pt x="959432" y="1732325"/>
                  </a:lnTo>
                  <a:lnTo>
                    <a:pt x="907009" y="1724131"/>
                  </a:lnTo>
                  <a:lnTo>
                    <a:pt x="855471" y="1714231"/>
                  </a:lnTo>
                  <a:lnTo>
                    <a:pt x="804875" y="1702667"/>
                  </a:lnTo>
                  <a:lnTo>
                    <a:pt x="755277" y="1689481"/>
                  </a:lnTo>
                  <a:lnTo>
                    <a:pt x="706734" y="1674714"/>
                  </a:lnTo>
                  <a:lnTo>
                    <a:pt x="659302" y="1658410"/>
                  </a:lnTo>
                  <a:lnTo>
                    <a:pt x="613038" y="1640609"/>
                  </a:lnTo>
                  <a:lnTo>
                    <a:pt x="567999" y="1621354"/>
                  </a:lnTo>
                  <a:lnTo>
                    <a:pt x="524240" y="1600687"/>
                  </a:lnTo>
                  <a:lnTo>
                    <a:pt x="481819" y="1578650"/>
                  </a:lnTo>
                  <a:lnTo>
                    <a:pt x="440792" y="1555284"/>
                  </a:lnTo>
                  <a:lnTo>
                    <a:pt x="401215" y="1530631"/>
                  </a:lnTo>
                  <a:lnTo>
                    <a:pt x="363145" y="1504734"/>
                  </a:lnTo>
                  <a:lnTo>
                    <a:pt x="326638" y="1477635"/>
                  </a:lnTo>
                  <a:lnTo>
                    <a:pt x="291752" y="1449375"/>
                  </a:lnTo>
                  <a:lnTo>
                    <a:pt x="258542" y="1419996"/>
                  </a:lnTo>
                  <a:lnTo>
                    <a:pt x="227065" y="1389541"/>
                  </a:lnTo>
                  <a:lnTo>
                    <a:pt x="197377" y="1358051"/>
                  </a:lnTo>
                  <a:lnTo>
                    <a:pt x="169536" y="1325568"/>
                  </a:lnTo>
                  <a:lnTo>
                    <a:pt x="143597" y="1292135"/>
                  </a:lnTo>
                  <a:lnTo>
                    <a:pt x="119617" y="1257792"/>
                  </a:lnTo>
                  <a:lnTo>
                    <a:pt x="97652" y="1222583"/>
                  </a:lnTo>
                  <a:lnTo>
                    <a:pt x="77760" y="1186548"/>
                  </a:lnTo>
                  <a:lnTo>
                    <a:pt x="59997" y="1149731"/>
                  </a:lnTo>
                  <a:lnTo>
                    <a:pt x="44418" y="1112172"/>
                  </a:lnTo>
                  <a:lnTo>
                    <a:pt x="31081" y="1073915"/>
                  </a:lnTo>
                  <a:lnTo>
                    <a:pt x="20043" y="1035000"/>
                  </a:lnTo>
                  <a:lnTo>
                    <a:pt x="11358" y="995470"/>
                  </a:lnTo>
                  <a:lnTo>
                    <a:pt x="5086" y="955366"/>
                  </a:lnTo>
                  <a:lnTo>
                    <a:pt x="1280" y="914732"/>
                  </a:lnTo>
                  <a:lnTo>
                    <a:pt x="0" y="873608"/>
                  </a:lnTo>
                  <a:lnTo>
                    <a:pt x="1280" y="832483"/>
                  </a:lnTo>
                  <a:lnTo>
                    <a:pt x="5086" y="791848"/>
                  </a:lnTo>
                  <a:lnTo>
                    <a:pt x="11358" y="751744"/>
                  </a:lnTo>
                  <a:lnTo>
                    <a:pt x="20043" y="712213"/>
                  </a:lnTo>
                  <a:lnTo>
                    <a:pt x="31081" y="673298"/>
                  </a:lnTo>
                  <a:lnTo>
                    <a:pt x="44418" y="635040"/>
                  </a:lnTo>
                  <a:lnTo>
                    <a:pt x="59997" y="597481"/>
                  </a:lnTo>
                  <a:lnTo>
                    <a:pt x="77760" y="560663"/>
                  </a:lnTo>
                  <a:lnTo>
                    <a:pt x="97652" y="524628"/>
                  </a:lnTo>
                  <a:lnTo>
                    <a:pt x="119617" y="489418"/>
                  </a:lnTo>
                  <a:lnTo>
                    <a:pt x="143597" y="455075"/>
                  </a:lnTo>
                  <a:lnTo>
                    <a:pt x="169536" y="421640"/>
                  </a:lnTo>
                  <a:lnTo>
                    <a:pt x="197377" y="389157"/>
                  </a:lnTo>
                  <a:lnTo>
                    <a:pt x="227065" y="357667"/>
                  </a:lnTo>
                  <a:lnTo>
                    <a:pt x="258542" y="327211"/>
                  </a:lnTo>
                  <a:lnTo>
                    <a:pt x="291752" y="297832"/>
                  </a:lnTo>
                  <a:lnTo>
                    <a:pt x="326638" y="269572"/>
                  </a:lnTo>
                  <a:lnTo>
                    <a:pt x="363145" y="242472"/>
                  </a:lnTo>
                  <a:lnTo>
                    <a:pt x="401215" y="216575"/>
                  </a:lnTo>
                  <a:lnTo>
                    <a:pt x="440792" y="191922"/>
                  </a:lnTo>
                  <a:lnTo>
                    <a:pt x="481819" y="168556"/>
                  </a:lnTo>
                  <a:lnTo>
                    <a:pt x="524240" y="146518"/>
                  </a:lnTo>
                  <a:lnTo>
                    <a:pt x="567999" y="125850"/>
                  </a:lnTo>
                  <a:lnTo>
                    <a:pt x="613038" y="106595"/>
                  </a:lnTo>
                  <a:lnTo>
                    <a:pt x="659302" y="88794"/>
                  </a:lnTo>
                  <a:lnTo>
                    <a:pt x="706734" y="72490"/>
                  </a:lnTo>
                  <a:lnTo>
                    <a:pt x="755277" y="57723"/>
                  </a:lnTo>
                  <a:lnTo>
                    <a:pt x="804875" y="44537"/>
                  </a:lnTo>
                  <a:lnTo>
                    <a:pt x="855471" y="32972"/>
                  </a:lnTo>
                  <a:lnTo>
                    <a:pt x="907009" y="23072"/>
                  </a:lnTo>
                  <a:lnTo>
                    <a:pt x="959432" y="14878"/>
                  </a:lnTo>
                  <a:lnTo>
                    <a:pt x="1012684" y="8432"/>
                  </a:lnTo>
                  <a:lnTo>
                    <a:pt x="1066708" y="3775"/>
                  </a:lnTo>
                  <a:lnTo>
                    <a:pt x="1121448" y="950"/>
                  </a:lnTo>
                  <a:lnTo>
                    <a:pt x="1176847" y="0"/>
                  </a:lnTo>
                  <a:lnTo>
                    <a:pt x="1232246" y="950"/>
                  </a:lnTo>
                  <a:lnTo>
                    <a:pt x="1286986" y="3775"/>
                  </a:lnTo>
                  <a:lnTo>
                    <a:pt x="1341010" y="8432"/>
                  </a:lnTo>
                  <a:lnTo>
                    <a:pt x="1394262" y="14878"/>
                  </a:lnTo>
                  <a:lnTo>
                    <a:pt x="1446686" y="23072"/>
                  </a:lnTo>
                  <a:lnTo>
                    <a:pt x="1498223" y="32972"/>
                  </a:lnTo>
                  <a:lnTo>
                    <a:pt x="1548820" y="44537"/>
                  </a:lnTo>
                  <a:lnTo>
                    <a:pt x="1598417" y="57723"/>
                  </a:lnTo>
                  <a:lnTo>
                    <a:pt x="1646960" y="72490"/>
                  </a:lnTo>
                  <a:lnTo>
                    <a:pt x="1694392" y="88794"/>
                  </a:lnTo>
                  <a:lnTo>
                    <a:pt x="1740656" y="106595"/>
                  </a:lnTo>
                  <a:lnTo>
                    <a:pt x="1785696" y="125850"/>
                  </a:lnTo>
                  <a:lnTo>
                    <a:pt x="1829454" y="146518"/>
                  </a:lnTo>
                  <a:lnTo>
                    <a:pt x="1871875" y="168556"/>
                  </a:lnTo>
                  <a:lnTo>
                    <a:pt x="1912903" y="191922"/>
                  </a:lnTo>
                  <a:lnTo>
                    <a:pt x="1952480" y="216575"/>
                  </a:lnTo>
                  <a:lnTo>
                    <a:pt x="1990550" y="242472"/>
                  </a:lnTo>
                  <a:lnTo>
                    <a:pt x="2027056" y="269572"/>
                  </a:lnTo>
                  <a:lnTo>
                    <a:pt x="2061943" y="297832"/>
                  </a:lnTo>
                  <a:lnTo>
                    <a:pt x="2095153" y="327211"/>
                  </a:lnTo>
                  <a:lnTo>
                    <a:pt x="2126630" y="357667"/>
                  </a:lnTo>
                  <a:lnTo>
                    <a:pt x="2156317" y="389157"/>
                  </a:lnTo>
                  <a:lnTo>
                    <a:pt x="2184159" y="421640"/>
                  </a:lnTo>
                  <a:lnTo>
                    <a:pt x="2210098" y="455075"/>
                  </a:lnTo>
                  <a:lnTo>
                    <a:pt x="2234078" y="489418"/>
                  </a:lnTo>
                  <a:lnTo>
                    <a:pt x="2256042" y="524628"/>
                  </a:lnTo>
                  <a:lnTo>
                    <a:pt x="2275934" y="560663"/>
                  </a:lnTo>
                  <a:lnTo>
                    <a:pt x="2293698" y="597481"/>
                  </a:lnTo>
                  <a:lnTo>
                    <a:pt x="2309276" y="635040"/>
                  </a:lnTo>
                  <a:lnTo>
                    <a:pt x="2322613" y="673298"/>
                  </a:lnTo>
                  <a:lnTo>
                    <a:pt x="2333652" y="712213"/>
                  </a:lnTo>
                  <a:lnTo>
                    <a:pt x="2342336" y="751744"/>
                  </a:lnTo>
                  <a:lnTo>
                    <a:pt x="2348609" y="791848"/>
                  </a:lnTo>
                  <a:lnTo>
                    <a:pt x="2352414" y="832483"/>
                  </a:lnTo>
                  <a:lnTo>
                    <a:pt x="2353695" y="873608"/>
                  </a:lnTo>
                  <a:lnTo>
                    <a:pt x="2352414" y="914732"/>
                  </a:lnTo>
                  <a:lnTo>
                    <a:pt x="2348609" y="955366"/>
                  </a:lnTo>
                  <a:lnTo>
                    <a:pt x="2342336" y="995470"/>
                  </a:lnTo>
                  <a:lnTo>
                    <a:pt x="2333652" y="1035000"/>
                  </a:lnTo>
                  <a:lnTo>
                    <a:pt x="2322613" y="1073915"/>
                  </a:lnTo>
                  <a:lnTo>
                    <a:pt x="2309276" y="1112172"/>
                  </a:lnTo>
                  <a:lnTo>
                    <a:pt x="2293698" y="1149731"/>
                  </a:lnTo>
                  <a:lnTo>
                    <a:pt x="2275934" y="1186548"/>
                  </a:lnTo>
                  <a:lnTo>
                    <a:pt x="2256042" y="1222583"/>
                  </a:lnTo>
                  <a:lnTo>
                    <a:pt x="2234078" y="1257792"/>
                  </a:lnTo>
                  <a:lnTo>
                    <a:pt x="2210098" y="1292135"/>
                  </a:lnTo>
                  <a:lnTo>
                    <a:pt x="2184159" y="1325568"/>
                  </a:lnTo>
                  <a:lnTo>
                    <a:pt x="2156317" y="1358051"/>
                  </a:lnTo>
                  <a:lnTo>
                    <a:pt x="2126630" y="1389541"/>
                  </a:lnTo>
                  <a:lnTo>
                    <a:pt x="2095153" y="1419996"/>
                  </a:lnTo>
                  <a:lnTo>
                    <a:pt x="2061943" y="1449375"/>
                  </a:lnTo>
                  <a:lnTo>
                    <a:pt x="2027056" y="1477635"/>
                  </a:lnTo>
                  <a:lnTo>
                    <a:pt x="1990550" y="1504734"/>
                  </a:lnTo>
                  <a:lnTo>
                    <a:pt x="1952480" y="1530631"/>
                  </a:lnTo>
                  <a:lnTo>
                    <a:pt x="1912903" y="1555284"/>
                  </a:lnTo>
                  <a:lnTo>
                    <a:pt x="1871875" y="1578650"/>
                  </a:lnTo>
                  <a:lnTo>
                    <a:pt x="1829454" y="1600687"/>
                  </a:lnTo>
                  <a:lnTo>
                    <a:pt x="1785696" y="1621354"/>
                  </a:lnTo>
                  <a:lnTo>
                    <a:pt x="1740656" y="1640609"/>
                  </a:lnTo>
                  <a:lnTo>
                    <a:pt x="1694392" y="1658410"/>
                  </a:lnTo>
                  <a:lnTo>
                    <a:pt x="1646960" y="1674714"/>
                  </a:lnTo>
                  <a:lnTo>
                    <a:pt x="1598417" y="1689481"/>
                  </a:lnTo>
                  <a:lnTo>
                    <a:pt x="1548820" y="1702667"/>
                  </a:lnTo>
                  <a:lnTo>
                    <a:pt x="1498223" y="1714231"/>
                  </a:lnTo>
                  <a:lnTo>
                    <a:pt x="1446686" y="1724131"/>
                  </a:lnTo>
                  <a:lnTo>
                    <a:pt x="1394262" y="1732325"/>
                  </a:lnTo>
                  <a:lnTo>
                    <a:pt x="1341010" y="1738772"/>
                  </a:lnTo>
                  <a:lnTo>
                    <a:pt x="1286986" y="1743428"/>
                  </a:lnTo>
                  <a:lnTo>
                    <a:pt x="1232246" y="1746253"/>
                  </a:lnTo>
                  <a:lnTo>
                    <a:pt x="1176847" y="1747204"/>
                  </a:lnTo>
                  <a:close/>
                </a:path>
              </a:pathLst>
            </a:custGeom>
            <a:solidFill>
              <a:srgbClr val="C31CA3">
                <a:alpha val="5686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40491" y="1556789"/>
              <a:ext cx="2353945" cy="1747520"/>
            </a:xfrm>
            <a:custGeom>
              <a:avLst/>
              <a:gdLst/>
              <a:ahLst/>
              <a:cxnLst/>
              <a:rect l="l" t="t" r="r" b="b"/>
              <a:pathLst>
                <a:path w="2353945" h="1747520">
                  <a:moveTo>
                    <a:pt x="0" y="873608"/>
                  </a:moveTo>
                  <a:lnTo>
                    <a:pt x="1280" y="832483"/>
                  </a:lnTo>
                  <a:lnTo>
                    <a:pt x="5086" y="791848"/>
                  </a:lnTo>
                  <a:lnTo>
                    <a:pt x="11358" y="751744"/>
                  </a:lnTo>
                  <a:lnTo>
                    <a:pt x="20043" y="712213"/>
                  </a:lnTo>
                  <a:lnTo>
                    <a:pt x="31081" y="673298"/>
                  </a:lnTo>
                  <a:lnTo>
                    <a:pt x="44418" y="635040"/>
                  </a:lnTo>
                  <a:lnTo>
                    <a:pt x="59997" y="597481"/>
                  </a:lnTo>
                  <a:lnTo>
                    <a:pt x="77760" y="560663"/>
                  </a:lnTo>
                  <a:lnTo>
                    <a:pt x="97652" y="524628"/>
                  </a:lnTo>
                  <a:lnTo>
                    <a:pt x="119617" y="489418"/>
                  </a:lnTo>
                  <a:lnTo>
                    <a:pt x="143597" y="455075"/>
                  </a:lnTo>
                  <a:lnTo>
                    <a:pt x="169536" y="421640"/>
                  </a:lnTo>
                  <a:lnTo>
                    <a:pt x="197377" y="389157"/>
                  </a:lnTo>
                  <a:lnTo>
                    <a:pt x="227065" y="357667"/>
                  </a:lnTo>
                  <a:lnTo>
                    <a:pt x="258542" y="327211"/>
                  </a:lnTo>
                  <a:lnTo>
                    <a:pt x="291752" y="297832"/>
                  </a:lnTo>
                  <a:lnTo>
                    <a:pt x="326638" y="269572"/>
                  </a:lnTo>
                  <a:lnTo>
                    <a:pt x="363145" y="242472"/>
                  </a:lnTo>
                  <a:lnTo>
                    <a:pt x="401215" y="216575"/>
                  </a:lnTo>
                  <a:lnTo>
                    <a:pt x="440792" y="191922"/>
                  </a:lnTo>
                  <a:lnTo>
                    <a:pt x="481819" y="168556"/>
                  </a:lnTo>
                  <a:lnTo>
                    <a:pt x="524240" y="146518"/>
                  </a:lnTo>
                  <a:lnTo>
                    <a:pt x="567999" y="125850"/>
                  </a:lnTo>
                  <a:lnTo>
                    <a:pt x="613038" y="106595"/>
                  </a:lnTo>
                  <a:lnTo>
                    <a:pt x="659302" y="88794"/>
                  </a:lnTo>
                  <a:lnTo>
                    <a:pt x="706734" y="72490"/>
                  </a:lnTo>
                  <a:lnTo>
                    <a:pt x="755277" y="57723"/>
                  </a:lnTo>
                  <a:lnTo>
                    <a:pt x="804875" y="44537"/>
                  </a:lnTo>
                  <a:lnTo>
                    <a:pt x="855471" y="32972"/>
                  </a:lnTo>
                  <a:lnTo>
                    <a:pt x="907009" y="23072"/>
                  </a:lnTo>
                  <a:lnTo>
                    <a:pt x="959432" y="14878"/>
                  </a:lnTo>
                  <a:lnTo>
                    <a:pt x="1012684" y="8432"/>
                  </a:lnTo>
                  <a:lnTo>
                    <a:pt x="1066708" y="3775"/>
                  </a:lnTo>
                  <a:lnTo>
                    <a:pt x="1121448" y="950"/>
                  </a:lnTo>
                  <a:lnTo>
                    <a:pt x="1176847" y="0"/>
                  </a:lnTo>
                  <a:lnTo>
                    <a:pt x="1232246" y="950"/>
                  </a:lnTo>
                  <a:lnTo>
                    <a:pt x="1286986" y="3775"/>
                  </a:lnTo>
                  <a:lnTo>
                    <a:pt x="1341010" y="8432"/>
                  </a:lnTo>
                  <a:lnTo>
                    <a:pt x="1394262" y="14878"/>
                  </a:lnTo>
                  <a:lnTo>
                    <a:pt x="1446686" y="23072"/>
                  </a:lnTo>
                  <a:lnTo>
                    <a:pt x="1498223" y="32972"/>
                  </a:lnTo>
                  <a:lnTo>
                    <a:pt x="1548820" y="44537"/>
                  </a:lnTo>
                  <a:lnTo>
                    <a:pt x="1598417" y="57723"/>
                  </a:lnTo>
                  <a:lnTo>
                    <a:pt x="1646960" y="72490"/>
                  </a:lnTo>
                  <a:lnTo>
                    <a:pt x="1694392" y="88794"/>
                  </a:lnTo>
                  <a:lnTo>
                    <a:pt x="1740656" y="106595"/>
                  </a:lnTo>
                  <a:lnTo>
                    <a:pt x="1785695" y="125850"/>
                  </a:lnTo>
                  <a:lnTo>
                    <a:pt x="1829454" y="146518"/>
                  </a:lnTo>
                  <a:lnTo>
                    <a:pt x="1871875" y="168556"/>
                  </a:lnTo>
                  <a:lnTo>
                    <a:pt x="1912903" y="191922"/>
                  </a:lnTo>
                  <a:lnTo>
                    <a:pt x="1952480" y="216575"/>
                  </a:lnTo>
                  <a:lnTo>
                    <a:pt x="1990549" y="242472"/>
                  </a:lnTo>
                  <a:lnTo>
                    <a:pt x="2027056" y="269572"/>
                  </a:lnTo>
                  <a:lnTo>
                    <a:pt x="2061943" y="297832"/>
                  </a:lnTo>
                  <a:lnTo>
                    <a:pt x="2095153" y="327211"/>
                  </a:lnTo>
                  <a:lnTo>
                    <a:pt x="2126630" y="357667"/>
                  </a:lnTo>
                  <a:lnTo>
                    <a:pt x="2156317" y="389157"/>
                  </a:lnTo>
                  <a:lnTo>
                    <a:pt x="2184159" y="421640"/>
                  </a:lnTo>
                  <a:lnTo>
                    <a:pt x="2210098" y="455075"/>
                  </a:lnTo>
                  <a:lnTo>
                    <a:pt x="2234078" y="489418"/>
                  </a:lnTo>
                  <a:lnTo>
                    <a:pt x="2256042" y="524628"/>
                  </a:lnTo>
                  <a:lnTo>
                    <a:pt x="2275934" y="560663"/>
                  </a:lnTo>
                  <a:lnTo>
                    <a:pt x="2293698" y="597481"/>
                  </a:lnTo>
                  <a:lnTo>
                    <a:pt x="2309276" y="635040"/>
                  </a:lnTo>
                  <a:lnTo>
                    <a:pt x="2322613" y="673298"/>
                  </a:lnTo>
                  <a:lnTo>
                    <a:pt x="2333652" y="712213"/>
                  </a:lnTo>
                  <a:lnTo>
                    <a:pt x="2342336" y="751744"/>
                  </a:lnTo>
                  <a:lnTo>
                    <a:pt x="2348609" y="791848"/>
                  </a:lnTo>
                  <a:lnTo>
                    <a:pt x="2352414" y="832483"/>
                  </a:lnTo>
                  <a:lnTo>
                    <a:pt x="2353695" y="873608"/>
                  </a:lnTo>
                  <a:lnTo>
                    <a:pt x="2352414" y="914732"/>
                  </a:lnTo>
                  <a:lnTo>
                    <a:pt x="2348609" y="955366"/>
                  </a:lnTo>
                  <a:lnTo>
                    <a:pt x="2342336" y="995470"/>
                  </a:lnTo>
                  <a:lnTo>
                    <a:pt x="2333652" y="1035000"/>
                  </a:lnTo>
                  <a:lnTo>
                    <a:pt x="2322613" y="1073915"/>
                  </a:lnTo>
                  <a:lnTo>
                    <a:pt x="2309276" y="1112172"/>
                  </a:lnTo>
                  <a:lnTo>
                    <a:pt x="2293698" y="1149731"/>
                  </a:lnTo>
                  <a:lnTo>
                    <a:pt x="2275934" y="1186548"/>
                  </a:lnTo>
                  <a:lnTo>
                    <a:pt x="2256042" y="1222583"/>
                  </a:lnTo>
                  <a:lnTo>
                    <a:pt x="2234078" y="1257792"/>
                  </a:lnTo>
                  <a:lnTo>
                    <a:pt x="2210098" y="1292135"/>
                  </a:lnTo>
                  <a:lnTo>
                    <a:pt x="2184159" y="1325568"/>
                  </a:lnTo>
                  <a:lnTo>
                    <a:pt x="2156317" y="1358051"/>
                  </a:lnTo>
                  <a:lnTo>
                    <a:pt x="2126630" y="1389541"/>
                  </a:lnTo>
                  <a:lnTo>
                    <a:pt x="2095153" y="1419996"/>
                  </a:lnTo>
                  <a:lnTo>
                    <a:pt x="2061943" y="1449375"/>
                  </a:lnTo>
                  <a:lnTo>
                    <a:pt x="2027056" y="1477635"/>
                  </a:lnTo>
                  <a:lnTo>
                    <a:pt x="1990549" y="1504734"/>
                  </a:lnTo>
                  <a:lnTo>
                    <a:pt x="1952480" y="1530631"/>
                  </a:lnTo>
                  <a:lnTo>
                    <a:pt x="1912903" y="1555284"/>
                  </a:lnTo>
                  <a:lnTo>
                    <a:pt x="1871875" y="1578650"/>
                  </a:lnTo>
                  <a:lnTo>
                    <a:pt x="1829454" y="1600687"/>
                  </a:lnTo>
                  <a:lnTo>
                    <a:pt x="1785695" y="1621354"/>
                  </a:lnTo>
                  <a:lnTo>
                    <a:pt x="1740656" y="1640609"/>
                  </a:lnTo>
                  <a:lnTo>
                    <a:pt x="1694392" y="1658410"/>
                  </a:lnTo>
                  <a:lnTo>
                    <a:pt x="1646960" y="1674714"/>
                  </a:lnTo>
                  <a:lnTo>
                    <a:pt x="1598417" y="1689481"/>
                  </a:lnTo>
                  <a:lnTo>
                    <a:pt x="1548820" y="1702667"/>
                  </a:lnTo>
                  <a:lnTo>
                    <a:pt x="1498223" y="1714231"/>
                  </a:lnTo>
                  <a:lnTo>
                    <a:pt x="1446686" y="1724131"/>
                  </a:lnTo>
                  <a:lnTo>
                    <a:pt x="1394262" y="1732325"/>
                  </a:lnTo>
                  <a:lnTo>
                    <a:pt x="1341010" y="1738772"/>
                  </a:lnTo>
                  <a:lnTo>
                    <a:pt x="1286986" y="1743428"/>
                  </a:lnTo>
                  <a:lnTo>
                    <a:pt x="1232246" y="1746253"/>
                  </a:lnTo>
                  <a:lnTo>
                    <a:pt x="1176847" y="1747203"/>
                  </a:lnTo>
                  <a:lnTo>
                    <a:pt x="1121448" y="1746253"/>
                  </a:lnTo>
                  <a:lnTo>
                    <a:pt x="1066708" y="1743428"/>
                  </a:lnTo>
                  <a:lnTo>
                    <a:pt x="1012684" y="1738772"/>
                  </a:lnTo>
                  <a:lnTo>
                    <a:pt x="959432" y="1732325"/>
                  </a:lnTo>
                  <a:lnTo>
                    <a:pt x="907009" y="1724131"/>
                  </a:lnTo>
                  <a:lnTo>
                    <a:pt x="855471" y="1714231"/>
                  </a:lnTo>
                  <a:lnTo>
                    <a:pt x="804875" y="1702667"/>
                  </a:lnTo>
                  <a:lnTo>
                    <a:pt x="755277" y="1689481"/>
                  </a:lnTo>
                  <a:lnTo>
                    <a:pt x="706734" y="1674714"/>
                  </a:lnTo>
                  <a:lnTo>
                    <a:pt x="659302" y="1658410"/>
                  </a:lnTo>
                  <a:lnTo>
                    <a:pt x="613038" y="1640609"/>
                  </a:lnTo>
                  <a:lnTo>
                    <a:pt x="567999" y="1621354"/>
                  </a:lnTo>
                  <a:lnTo>
                    <a:pt x="524240" y="1600687"/>
                  </a:lnTo>
                  <a:lnTo>
                    <a:pt x="481819" y="1578650"/>
                  </a:lnTo>
                  <a:lnTo>
                    <a:pt x="440792" y="1555284"/>
                  </a:lnTo>
                  <a:lnTo>
                    <a:pt x="401215" y="1530631"/>
                  </a:lnTo>
                  <a:lnTo>
                    <a:pt x="363145" y="1504734"/>
                  </a:lnTo>
                  <a:lnTo>
                    <a:pt x="326638" y="1477635"/>
                  </a:lnTo>
                  <a:lnTo>
                    <a:pt x="291752" y="1449375"/>
                  </a:lnTo>
                  <a:lnTo>
                    <a:pt x="258542" y="1419996"/>
                  </a:lnTo>
                  <a:lnTo>
                    <a:pt x="227065" y="1389541"/>
                  </a:lnTo>
                  <a:lnTo>
                    <a:pt x="197377" y="1358051"/>
                  </a:lnTo>
                  <a:lnTo>
                    <a:pt x="169536" y="1325568"/>
                  </a:lnTo>
                  <a:lnTo>
                    <a:pt x="143597" y="1292135"/>
                  </a:lnTo>
                  <a:lnTo>
                    <a:pt x="119617" y="1257792"/>
                  </a:lnTo>
                  <a:lnTo>
                    <a:pt x="97652" y="1222583"/>
                  </a:lnTo>
                  <a:lnTo>
                    <a:pt x="77760" y="1186548"/>
                  </a:lnTo>
                  <a:lnTo>
                    <a:pt x="59997" y="1149731"/>
                  </a:lnTo>
                  <a:lnTo>
                    <a:pt x="44418" y="1112172"/>
                  </a:lnTo>
                  <a:lnTo>
                    <a:pt x="31081" y="1073915"/>
                  </a:lnTo>
                  <a:lnTo>
                    <a:pt x="20043" y="1035000"/>
                  </a:lnTo>
                  <a:lnTo>
                    <a:pt x="11358" y="995470"/>
                  </a:lnTo>
                  <a:lnTo>
                    <a:pt x="5086" y="955366"/>
                  </a:lnTo>
                  <a:lnTo>
                    <a:pt x="1280" y="914732"/>
                  </a:lnTo>
                  <a:lnTo>
                    <a:pt x="0" y="873608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93312" y="1725075"/>
            <a:ext cx="4097020" cy="84645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spcBef>
                <a:spcPts val="1170"/>
              </a:spcBef>
            </a:pPr>
            <a:r>
              <a:rPr b="1" dirty="0">
                <a:latin typeface="Carlito"/>
                <a:cs typeface="Carlito"/>
              </a:rPr>
              <a:t>P(C</a:t>
            </a:r>
            <a:r>
              <a:rPr b="1" spc="-20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and</a:t>
            </a:r>
            <a:r>
              <a:rPr b="1" spc="-15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f)</a:t>
            </a:r>
            <a:r>
              <a:rPr b="1" spc="-20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=</a:t>
            </a:r>
            <a:r>
              <a:rPr b="1" spc="-15" dirty="0">
                <a:latin typeface="Carlito"/>
                <a:cs typeface="Carlito"/>
              </a:rPr>
              <a:t> </a:t>
            </a:r>
            <a:r>
              <a:rPr b="1" spc="-10" dirty="0">
                <a:latin typeface="Carlito"/>
                <a:cs typeface="Carlito"/>
              </a:rPr>
              <a:t>P(C).P(f|C)</a:t>
            </a:r>
            <a:r>
              <a:rPr b="1" spc="-20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=</a:t>
            </a:r>
            <a:r>
              <a:rPr b="1" spc="-15" dirty="0">
                <a:latin typeface="Carlito"/>
                <a:cs typeface="Carlito"/>
              </a:rPr>
              <a:t> </a:t>
            </a:r>
            <a:r>
              <a:rPr b="1" spc="-10" dirty="0">
                <a:latin typeface="Carlito"/>
                <a:cs typeface="Carlito"/>
              </a:rPr>
              <a:t>0.004</a:t>
            </a:r>
            <a:endParaRPr>
              <a:latin typeface="Carlito"/>
              <a:cs typeface="Carlito"/>
            </a:endParaRPr>
          </a:p>
          <a:p>
            <a:pPr marL="4011295">
              <a:spcBef>
                <a:spcPts val="1070"/>
              </a:spcBef>
            </a:pPr>
            <a:r>
              <a:rPr b="1" spc="-50" dirty="0">
                <a:latin typeface="Carlito"/>
                <a:cs typeface="Carlito"/>
              </a:rPr>
              <a:t>f</a:t>
            </a:r>
            <a:endParaRPr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1107" y="2950931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rlito"/>
                <a:cs typeface="Carlito"/>
              </a:rPr>
              <a:t>P(f)</a:t>
            </a:r>
            <a:r>
              <a:rPr b="1" spc="-20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=</a:t>
            </a:r>
            <a:r>
              <a:rPr b="1" spc="-20" dirty="0">
                <a:latin typeface="Carlito"/>
                <a:cs typeface="Carlito"/>
              </a:rPr>
              <a:t> 0.02</a:t>
            </a:r>
            <a:endParaRPr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38545" y="3653065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Carlito"/>
                <a:cs typeface="Carlito"/>
              </a:rPr>
              <a:t>P(C)</a:t>
            </a:r>
            <a:r>
              <a:rPr b="1" spc="-35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=</a:t>
            </a:r>
            <a:r>
              <a:rPr b="1" spc="-30" dirty="0">
                <a:latin typeface="Carlito"/>
                <a:cs typeface="Carlito"/>
              </a:rPr>
              <a:t> </a:t>
            </a:r>
            <a:r>
              <a:rPr b="1" spc="-20" dirty="0">
                <a:latin typeface="Carlito"/>
                <a:cs typeface="Carlito"/>
              </a:rPr>
              <a:t>0.01</a:t>
            </a:r>
            <a:endParaRPr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55683" y="1408009"/>
            <a:ext cx="4330065" cy="2818130"/>
            <a:chOff x="2731782" y="1408009"/>
            <a:chExt cx="4330065" cy="2818130"/>
          </a:xfrm>
        </p:grpSpPr>
        <p:sp>
          <p:nvSpPr>
            <p:cNvPr id="13" name="object 13"/>
            <p:cNvSpPr/>
            <p:nvPr/>
          </p:nvSpPr>
          <p:spPr>
            <a:xfrm>
              <a:off x="2736544" y="1412772"/>
              <a:ext cx="4320540" cy="2808605"/>
            </a:xfrm>
            <a:custGeom>
              <a:avLst/>
              <a:gdLst/>
              <a:ahLst/>
              <a:cxnLst/>
              <a:rect l="l" t="t" r="r" b="b"/>
              <a:pathLst>
                <a:path w="4320540" h="2808604">
                  <a:moveTo>
                    <a:pt x="0" y="0"/>
                  </a:moveTo>
                  <a:lnTo>
                    <a:pt x="4320466" y="0"/>
                  </a:lnTo>
                </a:path>
                <a:path w="4320540" h="2808604">
                  <a:moveTo>
                    <a:pt x="0" y="0"/>
                  </a:moveTo>
                  <a:lnTo>
                    <a:pt x="0" y="2808319"/>
                  </a:lnTo>
                </a:path>
                <a:path w="4320540" h="2808604">
                  <a:moveTo>
                    <a:pt x="0" y="2808319"/>
                  </a:moveTo>
                  <a:lnTo>
                    <a:pt x="4320466" y="2772294"/>
                  </a:lnTo>
                </a:path>
                <a:path w="4320540" h="2808604">
                  <a:moveTo>
                    <a:pt x="4320466" y="2772294"/>
                  </a:moveTo>
                  <a:lnTo>
                    <a:pt x="4320466" y="0"/>
                  </a:lnTo>
                </a:path>
                <a:path w="4320540" h="2808604">
                  <a:moveTo>
                    <a:pt x="1481922" y="976025"/>
                  </a:moveTo>
                  <a:lnTo>
                    <a:pt x="607998" y="807603"/>
                  </a:lnTo>
                </a:path>
              </a:pathLst>
            </a:custGeom>
            <a:ln w="9524">
              <a:solidFill>
                <a:srgbClr val="497C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6143" y="221188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26874" y="21037"/>
                  </a:moveTo>
                  <a:lnTo>
                    <a:pt x="0" y="4949"/>
                  </a:lnTo>
                  <a:lnTo>
                    <a:pt x="30924" y="0"/>
                  </a:lnTo>
                  <a:lnTo>
                    <a:pt x="18399" y="8492"/>
                  </a:lnTo>
                  <a:lnTo>
                    <a:pt x="26874" y="21037"/>
                  </a:lnTo>
                  <a:close/>
                </a:path>
              </a:pathLst>
            </a:custGeom>
            <a:solidFill>
              <a:srgbClr val="497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26143" y="2211883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8399" y="8492"/>
                  </a:moveTo>
                  <a:lnTo>
                    <a:pt x="30924" y="0"/>
                  </a:lnTo>
                  <a:lnTo>
                    <a:pt x="0" y="4949"/>
                  </a:lnTo>
                  <a:lnTo>
                    <a:pt x="26874" y="21037"/>
                  </a:lnTo>
                  <a:lnTo>
                    <a:pt x="18399" y="8492"/>
                  </a:lnTo>
                  <a:close/>
                </a:path>
              </a:pathLst>
            </a:custGeom>
            <a:ln w="9524">
              <a:solidFill>
                <a:srgbClr val="497C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75461" y="308865"/>
            <a:ext cx="13498679" cy="653317"/>
          </a:xfrm>
          <a:prstGeom prst="rect">
            <a:avLst/>
          </a:prstGeom>
        </p:spPr>
        <p:txBody>
          <a:bodyPr vert="horz" wrap="square" lIns="0" tIns="342199" rIns="0" bIns="0" rtlCol="0">
            <a:spAutoFit/>
          </a:bodyPr>
          <a:lstStyle/>
          <a:p>
            <a:pPr marL="1765935">
              <a:spcBef>
                <a:spcPts val="100"/>
              </a:spcBef>
            </a:pPr>
            <a:r>
              <a:rPr sz="2000" spc="-20" dirty="0">
                <a:solidFill>
                  <a:srgbClr val="000000"/>
                </a:solidFill>
                <a:latin typeface="Carlito"/>
                <a:cs typeface="Carlito"/>
              </a:rPr>
              <a:t>Venn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Diagram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illustrating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one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feature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and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two</a:t>
            </a:r>
            <a:r>
              <a:rPr sz="2000" spc="-5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0000"/>
                </a:solidFill>
                <a:latin typeface="Carlito"/>
                <a:cs typeface="Carlito"/>
              </a:rPr>
              <a:t>class</a:t>
            </a:r>
            <a:r>
              <a:rPr sz="2000" spc="-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rlito"/>
                <a:cs typeface="Carlito"/>
              </a:rPr>
              <a:t>problem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6440" y="5124179"/>
            <a:ext cx="108038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>
                <a:latin typeface="Carlito"/>
                <a:cs typeface="Carlito"/>
              </a:rPr>
              <a:t>Probability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of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joint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event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-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sample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comes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from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class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C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has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feature</a:t>
            </a:r>
            <a:r>
              <a:rPr sz="2400" b="1" spc="-6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value</a:t>
            </a:r>
            <a:r>
              <a:rPr sz="2400" b="1" spc="-65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X:</a:t>
            </a:r>
            <a:endParaRPr sz="2400">
              <a:latin typeface="Carlito"/>
              <a:cs typeface="Carlito"/>
            </a:endParaRPr>
          </a:p>
          <a:p>
            <a:pPr marR="558165" algn="ctr">
              <a:spcBef>
                <a:spcPts val="2880"/>
              </a:spcBef>
            </a:pPr>
            <a:r>
              <a:rPr sz="2400" b="1" dirty="0">
                <a:latin typeface="Carlito"/>
                <a:cs typeface="Carlito"/>
              </a:rPr>
              <a:t>P(C</a:t>
            </a:r>
            <a:r>
              <a:rPr sz="2400" b="1" spc="-4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and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X)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P(C).P(X|C)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P(X).P(C|X)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0.01*0.4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=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0.02*0.2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DDD45-80E3-2B7F-FC20-DB96D426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87" y="234419"/>
            <a:ext cx="12210827" cy="406265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Compute : Probability in the deck of cards (52 excluding jokers)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/>
            </a:br>
            <a:r>
              <a:rPr lang="en-US" dirty="0"/>
              <a:t>Probability of (King/Face)</a:t>
            </a:r>
            <a:br>
              <a:rPr lang="en-US" dirty="0"/>
            </a:b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92765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5122" y="209817"/>
            <a:ext cx="8714578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Example2:</a:t>
            </a:r>
            <a:r>
              <a:rPr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Two</a:t>
            </a:r>
            <a:r>
              <a:rPr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pc="-9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FF0000"/>
                </a:solidFill>
                <a:latin typeface="Carlito"/>
                <a:cs typeface="Carlito"/>
              </a:rPr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5024" y="772426"/>
            <a:ext cx="10713085" cy="29514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10795">
              <a:lnSpc>
                <a:spcPts val="3460"/>
              </a:lnSpc>
              <a:spcBef>
                <a:spcPts val="530"/>
              </a:spcBef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Find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that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king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drawn,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given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that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face</a:t>
            </a:r>
            <a:r>
              <a:rPr sz="32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card</a:t>
            </a:r>
            <a:r>
              <a:rPr sz="3200" spc="-9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arlito"/>
                <a:cs typeface="Carlito"/>
              </a:rPr>
              <a:t>was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drawn</a:t>
            </a:r>
            <a:r>
              <a:rPr sz="3200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using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theorem.</a:t>
            </a:r>
            <a:r>
              <a:rPr sz="3200" spc="-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—--------------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4/12</a:t>
            </a:r>
            <a:endParaRPr sz="3200" dirty="0">
              <a:latin typeface="Carlito"/>
              <a:cs typeface="Carlito"/>
            </a:endParaRPr>
          </a:p>
          <a:p>
            <a:pPr marL="354330" indent="-281305">
              <a:lnSpc>
                <a:spcPts val="3400"/>
              </a:lnSpc>
              <a:buFont typeface="Arial"/>
              <a:buChar char="•"/>
              <a:tabLst>
                <a:tab pos="354330" algn="l"/>
              </a:tabLst>
            </a:pP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Compute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: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Probability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deck</a:t>
            </a:r>
            <a:r>
              <a:rPr sz="3200" spc="-7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cards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0000"/>
                </a:solidFill>
                <a:latin typeface="Carlito"/>
                <a:cs typeface="Carlito"/>
              </a:rPr>
              <a:t>(52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rlito"/>
                <a:cs typeface="Carlito"/>
              </a:rPr>
              <a:t>excluding</a:t>
            </a:r>
            <a:r>
              <a:rPr sz="32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rlito"/>
                <a:cs typeface="Carlito"/>
              </a:rPr>
              <a:t>jokers)</a:t>
            </a:r>
            <a:endParaRPr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 dirty="0">
              <a:latin typeface="Carlito"/>
              <a:cs typeface="Carlito"/>
            </a:endParaRPr>
          </a:p>
          <a:p>
            <a:pPr>
              <a:spcBef>
                <a:spcPts val="635"/>
              </a:spcBef>
              <a:buFont typeface="Arial"/>
              <a:buChar char="•"/>
            </a:pPr>
            <a:endParaRPr sz="3200" dirty="0">
              <a:latin typeface="Carlito"/>
              <a:cs typeface="Carlito"/>
            </a:endParaRPr>
          </a:p>
          <a:p>
            <a:pPr marL="354330" indent="-281305">
              <a:buFont typeface="Arial"/>
              <a:buChar char="•"/>
              <a:tabLst>
                <a:tab pos="354330" algn="l"/>
              </a:tabLst>
            </a:pP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(King|Face)</a:t>
            </a:r>
            <a:endParaRPr sz="3200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6928" y="4302404"/>
          <a:ext cx="10238740" cy="150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8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marL="313055" indent="-281305">
                        <a:lnSpc>
                          <a:spcPts val="3535"/>
                        </a:lnSpc>
                        <a:buFont typeface="Arial"/>
                        <a:buChar char="•"/>
                        <a:tabLst>
                          <a:tab pos="313055" algn="l"/>
                        </a:tabLst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It</a:t>
                      </a:r>
                      <a:r>
                        <a:rPr sz="3200" spc="-6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is</a:t>
                      </a:r>
                      <a:r>
                        <a:rPr sz="3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given</a:t>
                      </a:r>
                      <a:r>
                        <a:rPr sz="3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35" dirty="0">
                          <a:latin typeface="Carlito"/>
                          <a:cs typeface="Carlito"/>
                        </a:rPr>
                        <a:t>by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ts val="3535"/>
                        </a:lnSpc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P(King|Face)</a:t>
                      </a:r>
                      <a:r>
                        <a:rPr sz="3200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3535"/>
                        </a:lnSpc>
                      </a:pPr>
                      <a:r>
                        <a:rPr sz="3200" spc="-20" dirty="0">
                          <a:latin typeface="Carlito"/>
                          <a:cs typeface="Carlito"/>
                        </a:rPr>
                        <a:t>P(Face|King)</a:t>
                      </a:r>
                      <a:r>
                        <a:rPr sz="3200" spc="-8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*</a:t>
                      </a:r>
                      <a:r>
                        <a:rPr sz="3200" spc="-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P(King)/</a:t>
                      </a:r>
                      <a:r>
                        <a:rPr sz="3200" spc="-8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P(Face)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3490"/>
                        </a:lnSpc>
                      </a:pPr>
                      <a:r>
                        <a:rPr sz="3200" dirty="0">
                          <a:latin typeface="Carlito"/>
                          <a:cs typeface="Carlito"/>
                        </a:rPr>
                        <a:t>1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*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(4/52)</a:t>
                      </a:r>
                      <a:r>
                        <a:rPr sz="32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dirty="0">
                          <a:latin typeface="Carlito"/>
                          <a:cs typeface="Carlito"/>
                        </a:rPr>
                        <a:t>/</a:t>
                      </a:r>
                      <a:r>
                        <a:rPr sz="32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(12/52)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3490"/>
                        </a:lnSpc>
                      </a:pPr>
                      <a:r>
                        <a:rPr sz="3200" spc="-50" dirty="0">
                          <a:latin typeface="Carlito"/>
                          <a:cs typeface="Carlito"/>
                        </a:rPr>
                        <a:t>=</a:t>
                      </a:r>
                      <a:endParaRPr sz="32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3490"/>
                        </a:lnSpc>
                      </a:pPr>
                      <a:r>
                        <a:rPr sz="3200" spc="-25" dirty="0">
                          <a:latin typeface="Carlito"/>
                          <a:cs typeface="Carlito"/>
                        </a:rPr>
                        <a:t>1/3</a:t>
                      </a:r>
                      <a:endParaRPr sz="3200" dirty="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4886" y="2132863"/>
            <a:ext cx="4118466" cy="208822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800" y="488650"/>
            <a:ext cx="12399275" cy="6369287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927" y="745933"/>
            <a:ext cx="12514973" cy="399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800" spc="-25" dirty="0">
                <a:solidFill>
                  <a:srgbClr val="FF0000"/>
                </a:solidFill>
                <a:latin typeface="Carlito"/>
                <a:cs typeface="Carlito"/>
              </a:rPr>
              <a:t>4.</a:t>
            </a:r>
            <a:endParaRPr sz="2800" dirty="0">
              <a:latin typeface="Carlito"/>
              <a:cs typeface="Carlito"/>
            </a:endParaRPr>
          </a:p>
          <a:p>
            <a:pPr marL="12700" marR="5116830">
              <a:lnSpc>
                <a:spcPct val="180000"/>
              </a:lnSpc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disease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occurs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0.5%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population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diagnostic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in:</a:t>
            </a:r>
            <a:endParaRPr sz="2800" dirty="0">
              <a:latin typeface="Carlito"/>
              <a:cs typeface="Carlito"/>
            </a:endParaRPr>
          </a:p>
          <a:p>
            <a:pPr marL="721360" indent="-316230">
              <a:lnSpc>
                <a:spcPts val="3295"/>
              </a:lnSpc>
              <a:buClr>
                <a:srgbClr val="99CA38"/>
              </a:buClr>
              <a:buFont typeface="Arial"/>
              <a:buChar char="◦"/>
              <a:tabLst>
                <a:tab pos="721360" algn="l"/>
              </a:tabLst>
            </a:pPr>
            <a:r>
              <a:rPr sz="2800" dirty="0">
                <a:latin typeface="Carlito"/>
                <a:cs typeface="Carlito"/>
              </a:rPr>
              <a:t>99%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disease</a:t>
            </a:r>
            <a:endParaRPr sz="2800" dirty="0">
              <a:latin typeface="Carlito"/>
              <a:cs typeface="Carlito"/>
            </a:endParaRPr>
          </a:p>
          <a:p>
            <a:pPr marL="721360" indent="-316230">
              <a:buClr>
                <a:srgbClr val="99CA38"/>
              </a:buClr>
              <a:buFont typeface="Arial"/>
              <a:buChar char="◦"/>
              <a:tabLst>
                <a:tab pos="721360" algn="l"/>
              </a:tabLst>
            </a:pPr>
            <a:r>
              <a:rPr sz="2800" dirty="0">
                <a:latin typeface="Carlito"/>
                <a:cs typeface="Carlito"/>
              </a:rPr>
              <a:t>5%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without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disease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(false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positive)</a:t>
            </a:r>
            <a:endParaRPr sz="2800" dirty="0">
              <a:latin typeface="Carlito"/>
              <a:cs typeface="Carlito"/>
            </a:endParaRPr>
          </a:p>
          <a:p>
            <a:pPr marL="12700" marR="5080">
              <a:lnSpc>
                <a:spcPts val="3020"/>
              </a:lnSpc>
              <a:spcBef>
                <a:spcPts val="3140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person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receives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What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him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having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dirty="0">
                <a:latin typeface="Carlito"/>
                <a:cs typeface="Carlito"/>
              </a:rPr>
              <a:t>disease,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result?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101" y="1295401"/>
            <a:ext cx="10515213" cy="4350941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7307" y="1268757"/>
            <a:ext cx="11308834" cy="4817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4FB7B86-E424-B8D3-BF37-6B1786F4A7EE}"/>
              </a:ext>
            </a:extLst>
          </p:cNvPr>
          <p:cNvSpPr/>
          <p:nvPr/>
        </p:nvSpPr>
        <p:spPr>
          <a:xfrm>
            <a:off x="1838230" y="230865"/>
            <a:ext cx="6201625" cy="6009474"/>
          </a:xfrm>
          <a:prstGeom prst="flowChartConnec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1359A33-03B5-A8E0-89B6-BFB0811EE9BE}"/>
              </a:ext>
            </a:extLst>
          </p:cNvPr>
          <p:cNvSpPr/>
          <p:nvPr/>
        </p:nvSpPr>
        <p:spPr>
          <a:xfrm>
            <a:off x="3377319" y="1149791"/>
            <a:ext cx="4445252" cy="416459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4C3BD81-CB70-A460-DBF0-C9E7B58DE5E3}"/>
              </a:ext>
            </a:extLst>
          </p:cNvPr>
          <p:cNvSpPr/>
          <p:nvPr/>
        </p:nvSpPr>
        <p:spPr>
          <a:xfrm>
            <a:off x="5006944" y="1865015"/>
            <a:ext cx="2688879" cy="2806574"/>
          </a:xfrm>
          <a:prstGeom prst="flowChart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2B311-9354-6C25-92A5-F70F9D680480}"/>
              </a:ext>
            </a:extLst>
          </p:cNvPr>
          <p:cNvSpPr txBox="1"/>
          <p:nvPr/>
        </p:nvSpPr>
        <p:spPr>
          <a:xfrm>
            <a:off x="1838230" y="2734148"/>
            <a:ext cx="141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Artificial</a:t>
            </a:r>
          </a:p>
          <a:p>
            <a:r>
              <a:rPr lang="en-IN" dirty="0">
                <a:latin typeface="Abadi" panose="020B0604020104020204" pitchFamily="34" charset="0"/>
              </a:rPr>
              <a:t>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6279-94FE-3C7A-438D-8490EAD16C91}"/>
              </a:ext>
            </a:extLst>
          </p:cNvPr>
          <p:cNvSpPr txBox="1"/>
          <p:nvPr/>
        </p:nvSpPr>
        <p:spPr>
          <a:xfrm>
            <a:off x="3730405" y="2670774"/>
            <a:ext cx="110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Machine </a:t>
            </a:r>
          </a:p>
          <a:p>
            <a:r>
              <a:rPr lang="en-IN" dirty="0">
                <a:latin typeface="Abadi" panose="020B0604020104020204" pitchFamily="34" charset="0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7533F-82C1-38E6-56E4-7CB90775FA2C}"/>
              </a:ext>
            </a:extLst>
          </p:cNvPr>
          <p:cNvSpPr txBox="1"/>
          <p:nvPr/>
        </p:nvSpPr>
        <p:spPr>
          <a:xfrm>
            <a:off x="5857969" y="2670774"/>
            <a:ext cx="152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Deep Learning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C44C324-FD68-0406-440A-580DF49F11D5}"/>
              </a:ext>
            </a:extLst>
          </p:cNvPr>
          <p:cNvSpPr/>
          <p:nvPr/>
        </p:nvSpPr>
        <p:spPr>
          <a:xfrm>
            <a:off x="6899118" y="169515"/>
            <a:ext cx="5241957" cy="5758004"/>
          </a:xfrm>
          <a:prstGeom prst="flowChartConnector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E05CF-512D-8AE7-A675-9E42FDF1A38A}"/>
              </a:ext>
            </a:extLst>
          </p:cNvPr>
          <p:cNvSpPr txBox="1"/>
          <p:nvPr/>
        </p:nvSpPr>
        <p:spPr>
          <a:xfrm>
            <a:off x="8736970" y="2670773"/>
            <a:ext cx="2489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badi" panose="020B0604020104020204" pitchFamily="34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421157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342" y="1909909"/>
            <a:ext cx="11101550" cy="2377257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2061" y="268791"/>
            <a:ext cx="53638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500" dirty="0">
                <a:solidFill>
                  <a:srgbClr val="FF0000"/>
                </a:solidFill>
                <a:latin typeface="Times New Roman"/>
                <a:cs typeface="Times New Roman"/>
              </a:rPr>
              <a:t>Generalized</a:t>
            </a:r>
            <a:r>
              <a:rPr sz="35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0000"/>
                </a:solidFill>
                <a:latin typeface="Times New Roman"/>
                <a:cs typeface="Times New Roman"/>
              </a:rPr>
              <a:t>Bayes</a:t>
            </a:r>
            <a:r>
              <a:rPr sz="3500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FF0000"/>
                </a:solidFill>
                <a:latin typeface="Times New Roman"/>
                <a:cs typeface="Times New Roman"/>
              </a:rPr>
              <a:t>Theorem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354" y="1057845"/>
            <a:ext cx="11656060" cy="379539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3055" indent="-300355">
              <a:lnSpc>
                <a:spcPts val="3420"/>
              </a:lnSpc>
              <a:spcBef>
                <a:spcPts val="130"/>
              </a:spcBef>
              <a:buFont typeface="Arial"/>
              <a:buChar char="•"/>
              <a:tabLst>
                <a:tab pos="313055" algn="l"/>
                <a:tab pos="1812289" algn="l"/>
              </a:tabLst>
            </a:pPr>
            <a:r>
              <a:rPr sz="2900" spc="-10" dirty="0">
                <a:latin typeface="Carlito"/>
                <a:cs typeface="Carlito"/>
              </a:rPr>
              <a:t>Consider</a:t>
            </a:r>
            <a:r>
              <a:rPr sz="2900" dirty="0">
                <a:latin typeface="Carlito"/>
                <a:cs typeface="Carlito"/>
              </a:rPr>
              <a:t>	we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have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3</a:t>
            </a:r>
            <a:r>
              <a:rPr sz="2900" spc="1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classes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A1,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A2</a:t>
            </a:r>
            <a:r>
              <a:rPr sz="2900" spc="1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and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A3.</a:t>
            </a:r>
            <a:endParaRPr sz="2900">
              <a:latin typeface="Carlito"/>
              <a:cs typeface="Carlito"/>
            </a:endParaRPr>
          </a:p>
          <a:p>
            <a:pPr marL="313055" indent="-300355">
              <a:lnSpc>
                <a:spcPts val="3360"/>
              </a:lnSpc>
              <a:buFont typeface="Arial"/>
              <a:buChar char="•"/>
              <a:tabLst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Area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under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Red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box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is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sample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space</a:t>
            </a:r>
            <a:endParaRPr sz="2900">
              <a:latin typeface="Carlito"/>
              <a:cs typeface="Carlito"/>
            </a:endParaRPr>
          </a:p>
          <a:p>
            <a:pPr marL="53975" marR="5173980" indent="-41910">
              <a:lnSpc>
                <a:spcPts val="3360"/>
              </a:lnSpc>
              <a:spcBef>
                <a:spcPts val="155"/>
              </a:spcBef>
              <a:buFont typeface="Arial"/>
              <a:buChar char="•"/>
              <a:tabLst>
                <a:tab pos="53975" algn="l"/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	Consider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they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are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mutually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exclusive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and </a:t>
            </a:r>
            <a:r>
              <a:rPr sz="2900" dirty="0">
                <a:latin typeface="Carlito"/>
                <a:cs typeface="Carlito"/>
              </a:rPr>
              <a:t>collectively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exhaustive.</a:t>
            </a:r>
            <a:endParaRPr sz="2900">
              <a:latin typeface="Carlito"/>
              <a:cs typeface="Carlito"/>
            </a:endParaRPr>
          </a:p>
          <a:p>
            <a:pPr marL="313055" indent="-300355">
              <a:lnSpc>
                <a:spcPts val="3204"/>
              </a:lnSpc>
              <a:buFont typeface="Arial"/>
              <a:buChar char="•"/>
              <a:tabLst>
                <a:tab pos="313055" algn="l"/>
                <a:tab pos="4445635" algn="l"/>
              </a:tabLst>
            </a:pPr>
            <a:r>
              <a:rPr sz="2900" dirty="0">
                <a:latin typeface="Carlito"/>
                <a:cs typeface="Carlito"/>
              </a:rPr>
              <a:t>Mutually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exclusive</a:t>
            </a:r>
            <a:r>
              <a:rPr sz="2900" spc="1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means,</a:t>
            </a:r>
            <a:r>
              <a:rPr sz="2900" dirty="0">
                <a:latin typeface="Carlito"/>
                <a:cs typeface="Carlito"/>
              </a:rPr>
              <a:t>	if one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event occurs</a:t>
            </a:r>
            <a:r>
              <a:rPr sz="2900" spc="5" dirty="0">
                <a:latin typeface="Carlito"/>
                <a:cs typeface="Carlito"/>
              </a:rPr>
              <a:t> </a:t>
            </a:r>
            <a:r>
              <a:rPr sz="2900" spc="-20" dirty="0">
                <a:latin typeface="Carlito"/>
                <a:cs typeface="Carlito"/>
              </a:rPr>
              <a:t>then</a:t>
            </a:r>
            <a:endParaRPr sz="2900">
              <a:latin typeface="Carlito"/>
              <a:cs typeface="Carlito"/>
            </a:endParaRPr>
          </a:p>
          <a:p>
            <a:pPr marL="222250">
              <a:lnSpc>
                <a:spcPts val="3360"/>
              </a:lnSpc>
            </a:pPr>
            <a:r>
              <a:rPr sz="2900" dirty="0">
                <a:latin typeface="Carlito"/>
                <a:cs typeface="Carlito"/>
              </a:rPr>
              <a:t>another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event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cannot</a:t>
            </a:r>
            <a:r>
              <a:rPr sz="2900" spc="2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happen.</a:t>
            </a:r>
            <a:endParaRPr sz="2900">
              <a:latin typeface="Carlito"/>
              <a:cs typeface="Carlito"/>
            </a:endParaRPr>
          </a:p>
          <a:p>
            <a:pPr marL="313055" marR="5080" indent="-300990">
              <a:lnSpc>
                <a:spcPts val="2820"/>
              </a:lnSpc>
              <a:spcBef>
                <a:spcPts val="580"/>
              </a:spcBef>
              <a:buFont typeface="Arial"/>
              <a:buChar char="•"/>
              <a:tabLst>
                <a:tab pos="313055" algn="l"/>
              </a:tabLst>
            </a:pPr>
            <a:r>
              <a:rPr sz="2900" dirty="0">
                <a:latin typeface="Carlito"/>
                <a:cs typeface="Carlito"/>
              </a:rPr>
              <a:t>Collectively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exhaustive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means,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if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we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combine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all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probabilities,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i.e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P(A1), </a:t>
            </a:r>
            <a:r>
              <a:rPr sz="2900" dirty="0">
                <a:latin typeface="Carlito"/>
                <a:cs typeface="Carlito"/>
              </a:rPr>
              <a:t>P(A2)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and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P(A3),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it</a:t>
            </a:r>
            <a:r>
              <a:rPr sz="2900" spc="2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gives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sample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space,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i.e</a:t>
            </a:r>
            <a:r>
              <a:rPr sz="2900" spc="35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the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total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dirty="0">
                <a:latin typeface="Carlito"/>
                <a:cs typeface="Carlito"/>
              </a:rPr>
              <a:t>rectangular</a:t>
            </a:r>
            <a:r>
              <a:rPr sz="2900" spc="30" dirty="0">
                <a:latin typeface="Carlito"/>
                <a:cs typeface="Carlito"/>
              </a:rPr>
              <a:t> </a:t>
            </a:r>
            <a:r>
              <a:rPr sz="2900" spc="-25" dirty="0">
                <a:latin typeface="Carlito"/>
                <a:cs typeface="Carlito"/>
              </a:rPr>
              <a:t>red </a:t>
            </a:r>
            <a:r>
              <a:rPr sz="2900" dirty="0">
                <a:latin typeface="Carlito"/>
                <a:cs typeface="Carlito"/>
              </a:rPr>
              <a:t>coloured</a:t>
            </a:r>
            <a:r>
              <a:rPr sz="2900" spc="10" dirty="0">
                <a:latin typeface="Carlito"/>
                <a:cs typeface="Carlito"/>
              </a:rPr>
              <a:t> </a:t>
            </a:r>
            <a:r>
              <a:rPr sz="2900" spc="-10" dirty="0">
                <a:latin typeface="Carlito"/>
                <a:cs typeface="Carlito"/>
              </a:rPr>
              <a:t>space.</a:t>
            </a:r>
            <a:endParaRPr sz="29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8883" y="862576"/>
            <a:ext cx="4287491" cy="2736291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5975" y="659700"/>
            <a:ext cx="9714865" cy="17322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Consider</a:t>
            </a:r>
            <a:r>
              <a:rPr sz="3200" spc="-9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now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another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event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occurs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over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A1,A2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A3.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Some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area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A1,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A2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A3.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as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shown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figure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below: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375" y="3022394"/>
            <a:ext cx="6552706" cy="3458042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4016" y="104448"/>
            <a:ext cx="7574915" cy="28702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005" indent="-281305">
              <a:spcBef>
                <a:spcPts val="7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A1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shown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A2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by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64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Portion</a:t>
            </a:r>
            <a:r>
              <a:rPr sz="3200" spc="-9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common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with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A3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and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  <a:p>
            <a:pPr>
              <a:spcBef>
                <a:spcPts val="1210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Probability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total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can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6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given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5662" y="3212969"/>
            <a:ext cx="6558886" cy="36450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1409" y="253045"/>
            <a:ext cx="1080117" cy="5063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1409" y="906259"/>
            <a:ext cx="1080117" cy="5567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92807" y="1609931"/>
            <a:ext cx="1088722" cy="5116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8989" y="3428993"/>
            <a:ext cx="5213989" cy="845348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0175" y="345448"/>
            <a:ext cx="10507980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Remember</a:t>
            </a:r>
            <a:r>
              <a:rPr sz="3200" spc="-145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>
              <a:spcBef>
                <a:spcPts val="1785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Equation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from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previous</a:t>
            </a:r>
            <a:r>
              <a:rPr sz="3200" spc="-1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slide: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>
              <a:spcBef>
                <a:spcPts val="1785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294005" indent="-281305">
              <a:spcBef>
                <a:spcPts val="5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Replacing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first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second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equation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this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slide,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we</a:t>
            </a:r>
            <a:r>
              <a:rPr sz="3200" spc="-8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get: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0519" y="336304"/>
            <a:ext cx="7848859" cy="9696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4837" y="2176616"/>
            <a:ext cx="5213989" cy="8453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8451" y="4842165"/>
            <a:ext cx="11393474" cy="1409872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4347" y="475804"/>
            <a:ext cx="5116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Further</a:t>
            </a:r>
            <a:r>
              <a:rPr spc="-20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simplified</a:t>
            </a:r>
            <a:r>
              <a:rPr spc="-1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000000"/>
                </a:solidFill>
                <a:latin typeface="Carlito"/>
                <a:cs typeface="Carlito"/>
              </a:rPr>
              <a:t>P(B)</a:t>
            </a:r>
            <a:endParaRPr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438" y="1772821"/>
            <a:ext cx="11526876" cy="460859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5461" y="308864"/>
            <a:ext cx="134986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2295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Arriving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at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Generalized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version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theorem</a:t>
            </a:r>
            <a:endParaRPr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6843" y="1124748"/>
            <a:ext cx="6716086" cy="30482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843" y="4437109"/>
            <a:ext cx="6716036" cy="2420877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762001"/>
            <a:ext cx="12420600" cy="324499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4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5.</a:t>
            </a:r>
            <a:endParaRPr lang="en-US" sz="2400" b="1" spc="-25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ts val="2835"/>
              </a:lnSpc>
              <a:spcBef>
                <a:spcPts val="140"/>
              </a:spcBef>
            </a:pPr>
            <a:endParaRPr lang="en-IN" sz="2400" b="1" spc="-25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12700">
              <a:lnSpc>
                <a:spcPts val="2565"/>
              </a:lnSpc>
              <a:tabLst>
                <a:tab pos="926465" algn="l"/>
              </a:tabLst>
            </a:pPr>
            <a:r>
              <a:rPr sz="2800" spc="-10" dirty="0">
                <a:latin typeface="Carlito"/>
                <a:cs typeface="Carlito"/>
              </a:rPr>
              <a:t>Given</a:t>
            </a:r>
            <a:r>
              <a:rPr sz="2800" dirty="0">
                <a:latin typeface="Carlito"/>
                <a:cs typeface="Carlito"/>
              </a:rPr>
              <a:t>	1%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people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certain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genetic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defect</a:t>
            </a:r>
            <a:endParaRPr sz="28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endParaRPr lang="en-US" sz="28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r>
              <a:rPr sz="2800" dirty="0">
                <a:latin typeface="Carlito"/>
                <a:cs typeface="Carlito"/>
              </a:rPr>
              <a:t>90%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for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gene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defect</a:t>
            </a:r>
            <a:r>
              <a:rPr sz="2800" dirty="0">
                <a:latin typeface="Carlito"/>
                <a:cs typeface="Carlito"/>
              </a:rPr>
              <a:t>(</a:t>
            </a:r>
            <a:r>
              <a:rPr sz="2800" dirty="0" err="1">
                <a:latin typeface="Carlito"/>
                <a:cs typeface="Carlito"/>
              </a:rPr>
              <a:t>true</a:t>
            </a:r>
            <a:r>
              <a:rPr sz="2800" spc="-10" dirty="0" err="1">
                <a:latin typeface="Carlito"/>
                <a:cs typeface="Carlito"/>
              </a:rPr>
              <a:t>positives</a:t>
            </a:r>
            <a:r>
              <a:rPr sz="2800" spc="-10" dirty="0">
                <a:latin typeface="Carlito"/>
                <a:cs typeface="Carlito"/>
              </a:rPr>
              <a:t>). </a:t>
            </a:r>
            <a:r>
              <a:rPr sz="2800" dirty="0">
                <a:latin typeface="Carlito"/>
                <a:cs typeface="Carlito"/>
              </a:rPr>
              <a:t>9.6%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false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positives</a:t>
            </a:r>
            <a:endParaRPr sz="28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endParaRPr lang="en-US" sz="28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r>
              <a:rPr sz="2800" dirty="0">
                <a:latin typeface="Carlito"/>
                <a:cs typeface="Carlito"/>
              </a:rPr>
              <a:t>If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person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gets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2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positive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test</a:t>
            </a:r>
            <a:r>
              <a:rPr sz="2800" spc="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result,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what</a:t>
            </a:r>
            <a:r>
              <a:rPr sz="2800" b="1" spc="2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are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odds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they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actually</a:t>
            </a:r>
            <a:r>
              <a:rPr sz="2800" b="1" spc="2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have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genetic defect?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3856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3199" y="127857"/>
            <a:ext cx="12142470" cy="6428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40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25" dirty="0">
                <a:solidFill>
                  <a:srgbClr val="FF0000"/>
                </a:solidFill>
                <a:latin typeface="Carlito"/>
                <a:cs typeface="Carlito"/>
              </a:rPr>
              <a:t>5.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565"/>
              </a:lnSpc>
              <a:tabLst>
                <a:tab pos="926465" algn="l"/>
              </a:tabLst>
            </a:pPr>
            <a:r>
              <a:rPr sz="2400" spc="-10" dirty="0">
                <a:latin typeface="Carlito"/>
                <a:cs typeface="Carlito"/>
              </a:rPr>
              <a:t>Given</a:t>
            </a:r>
            <a:r>
              <a:rPr sz="2400" dirty="0">
                <a:latin typeface="Carlito"/>
                <a:cs typeface="Carlito"/>
              </a:rPr>
              <a:t>	1%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people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certain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genetic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defect</a:t>
            </a:r>
            <a:endParaRPr sz="2400" dirty="0">
              <a:latin typeface="Carlito"/>
              <a:cs typeface="Carlito"/>
            </a:endParaRPr>
          </a:p>
          <a:p>
            <a:pPr marL="469265" marR="4837430">
              <a:lnSpc>
                <a:spcPts val="2340"/>
              </a:lnSpc>
              <a:spcBef>
                <a:spcPts val="259"/>
              </a:spcBef>
              <a:tabLst>
                <a:tab pos="5327650" algn="l"/>
              </a:tabLst>
            </a:pPr>
            <a:r>
              <a:rPr sz="2400" dirty="0">
                <a:latin typeface="Carlito"/>
                <a:cs typeface="Carlito"/>
              </a:rPr>
              <a:t>90%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defect</a:t>
            </a:r>
            <a:r>
              <a:rPr sz="2400" dirty="0">
                <a:latin typeface="Carlito"/>
                <a:cs typeface="Carlito"/>
              </a:rPr>
              <a:t>	(true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positives). </a:t>
            </a:r>
            <a:r>
              <a:rPr sz="2400" dirty="0">
                <a:latin typeface="Carlito"/>
                <a:cs typeface="Carlito"/>
              </a:rPr>
              <a:t>9.6%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are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</a:t>
            </a:r>
            <a:endParaRPr sz="2400" dirty="0">
              <a:latin typeface="Carlito"/>
              <a:cs typeface="Carlito"/>
            </a:endParaRPr>
          </a:p>
          <a:p>
            <a:pPr marL="12700" marR="755015" indent="457200">
              <a:lnSpc>
                <a:spcPts val="2340"/>
              </a:lnSpc>
              <a:spcBef>
                <a:spcPts val="5"/>
              </a:spcBef>
            </a:pPr>
            <a:r>
              <a:rPr sz="2400" dirty="0">
                <a:latin typeface="Carlito"/>
                <a:cs typeface="Carlito"/>
              </a:rPr>
              <a:t>If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gets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result,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what</a:t>
            </a:r>
            <a:r>
              <a:rPr sz="2400" b="1" spc="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are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odds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they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actually</a:t>
            </a:r>
            <a:r>
              <a:rPr sz="2400" b="1" spc="20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have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the</a:t>
            </a:r>
            <a:r>
              <a:rPr sz="2400" b="1" spc="1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genetic defect?</a:t>
            </a:r>
            <a:endParaRPr sz="2400" dirty="0">
              <a:latin typeface="Carlito"/>
              <a:cs typeface="Carlito"/>
            </a:endParaRPr>
          </a:p>
          <a:p>
            <a:pPr marL="469265" marR="2282825">
              <a:lnSpc>
                <a:spcPts val="2790"/>
              </a:lnSpc>
              <a:spcBef>
                <a:spcPts val="2875"/>
              </a:spcBef>
            </a:pP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faulty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gene.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question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1%.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means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6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not</a:t>
            </a:r>
            <a:r>
              <a:rPr sz="2400" i="1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(~A)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99%.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660"/>
              </a:lnSpc>
            </a:pPr>
            <a:r>
              <a:rPr sz="2400" dirty="0">
                <a:latin typeface="Carlito"/>
                <a:cs typeface="Carlito"/>
              </a:rPr>
              <a:t>X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result.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785"/>
              </a:lnSpc>
            </a:pPr>
            <a:r>
              <a:rPr sz="2400" dirty="0">
                <a:latin typeface="Carlito"/>
                <a:cs typeface="Carlito"/>
              </a:rPr>
              <a:t>P(A|X)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result.</a:t>
            </a:r>
            <a:endParaRPr sz="2400" dirty="0">
              <a:latin typeface="Carlito"/>
              <a:cs typeface="Carlito"/>
            </a:endParaRPr>
          </a:p>
          <a:p>
            <a:pPr marL="469265" marR="5080">
              <a:lnSpc>
                <a:spcPts val="2790"/>
              </a:lnSpc>
              <a:spcBef>
                <a:spcPts val="120"/>
              </a:spcBef>
              <a:tabLst>
                <a:tab pos="11287760" algn="l"/>
              </a:tabLst>
            </a:pPr>
            <a:r>
              <a:rPr sz="2400" dirty="0">
                <a:latin typeface="Carlito"/>
                <a:cs typeface="Carlito"/>
              </a:rPr>
              <a:t>P(X|A)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result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actually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=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20" dirty="0">
                <a:latin typeface="Carlito"/>
                <a:cs typeface="Carlito"/>
              </a:rPr>
              <a:t>90%. </a:t>
            </a:r>
            <a:r>
              <a:rPr sz="2400" dirty="0">
                <a:latin typeface="Carlito"/>
                <a:cs typeface="Carlito"/>
              </a:rPr>
              <a:t>p(X|~A)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Chance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person</a:t>
            </a:r>
            <a:r>
              <a:rPr sz="2400" spc="60" dirty="0">
                <a:latin typeface="Carlito"/>
                <a:cs typeface="Carlito"/>
              </a:rPr>
              <a:t> </a:t>
            </a:r>
            <a:r>
              <a:rPr sz="2400" i="1" dirty="0">
                <a:latin typeface="Carlito"/>
                <a:cs typeface="Carlito"/>
              </a:rPr>
              <a:t>doesn’t</a:t>
            </a:r>
            <a:r>
              <a:rPr sz="2400" i="1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gene.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was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given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</a:t>
            </a:r>
            <a:endParaRPr sz="2400" dirty="0">
              <a:latin typeface="Carlito"/>
              <a:cs typeface="Carlito"/>
            </a:endParaRPr>
          </a:p>
          <a:p>
            <a:pPr marL="12700">
              <a:lnSpc>
                <a:spcPts val="2215"/>
              </a:lnSpc>
            </a:pPr>
            <a:r>
              <a:rPr sz="2400" dirty="0">
                <a:latin typeface="Carlito"/>
                <a:cs typeface="Carlito"/>
              </a:rPr>
              <a:t>question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as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9.6%</a:t>
            </a:r>
            <a:endParaRPr sz="2400" dirty="0">
              <a:latin typeface="Carlito"/>
              <a:cs typeface="Carlito"/>
            </a:endParaRPr>
          </a:p>
          <a:p>
            <a:pPr marL="469265">
              <a:lnSpc>
                <a:spcPts val="2835"/>
              </a:lnSpc>
            </a:pPr>
            <a:r>
              <a:rPr sz="2400" dirty="0">
                <a:latin typeface="Carlito"/>
                <a:cs typeface="Carlito"/>
              </a:rPr>
              <a:t>Now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information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need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put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equation:</a:t>
            </a:r>
            <a:endParaRPr sz="2400" dirty="0">
              <a:latin typeface="Carlito"/>
              <a:cs typeface="Carlito"/>
            </a:endParaRPr>
          </a:p>
          <a:p>
            <a:pPr marL="12700">
              <a:spcBef>
                <a:spcPts val="2250"/>
              </a:spcBef>
            </a:pPr>
            <a:r>
              <a:rPr sz="2400" dirty="0">
                <a:latin typeface="Carlito"/>
                <a:cs typeface="Carlito"/>
              </a:rPr>
              <a:t>P(A|X)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(.9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.01)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(.9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.01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.096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.99)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0.0865</a:t>
            </a:r>
            <a:r>
              <a:rPr sz="2400" spc="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(8.65%).</a:t>
            </a:r>
            <a:endParaRPr sz="2400" dirty="0">
              <a:latin typeface="Carlito"/>
              <a:cs typeface="Carlito"/>
            </a:endParaRPr>
          </a:p>
          <a:p>
            <a:pPr marL="469265">
              <a:spcBef>
                <a:spcPts val="2690"/>
              </a:spcBef>
            </a:pP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having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faulty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gene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8.65%.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206" y="140886"/>
            <a:ext cx="12111355" cy="25174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4465">
              <a:spcBef>
                <a:spcPts val="580"/>
              </a:spcBef>
            </a:pPr>
            <a:r>
              <a:rPr sz="2400" b="1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50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endParaRPr sz="2400" dirty="0">
              <a:latin typeface="Carlito"/>
              <a:cs typeface="Carlito"/>
            </a:endParaRPr>
          </a:p>
          <a:p>
            <a:pPr marL="12700" marR="5080"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following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statistics,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 </a:t>
            </a:r>
            <a:r>
              <a:rPr sz="2400" dirty="0">
                <a:latin typeface="Carlito"/>
                <a:cs typeface="Carlito"/>
              </a:rPr>
              <a:t>mammogram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result?</a:t>
            </a:r>
            <a:endParaRPr sz="2400" dirty="0">
              <a:latin typeface="Carlito"/>
              <a:cs typeface="Carlito"/>
            </a:endParaRPr>
          </a:p>
          <a:p>
            <a:pPr marL="469265"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One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over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50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cancer.</a:t>
            </a:r>
            <a:endParaRPr sz="2400" dirty="0">
              <a:latin typeface="Carlito"/>
              <a:cs typeface="Carlito"/>
            </a:endParaRPr>
          </a:p>
          <a:p>
            <a:pPr marL="469265" marR="1581150">
              <a:lnSpc>
                <a:spcPct val="116700"/>
              </a:lnSpc>
            </a:pPr>
            <a:r>
              <a:rPr sz="2400" dirty="0">
                <a:latin typeface="Carlito"/>
                <a:cs typeface="Carlito"/>
              </a:rPr>
              <a:t>Ninety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mammograms. </a:t>
            </a:r>
            <a:r>
              <a:rPr sz="2400" dirty="0">
                <a:latin typeface="Carlito"/>
                <a:cs typeface="Carlito"/>
              </a:rPr>
              <a:t>Eight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9604" y="5261516"/>
            <a:ext cx="592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19152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429D-ED96-B470-FE67-932B8390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D253-499A-0BB1-6A58-7BA662EF0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52C5A-D5E4-7927-37E5-E706F9F83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0" y="1371600"/>
            <a:ext cx="12877800" cy="5072608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Learning : is any process by which a system improves performance from experience.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Example: We call experienced doctor, Experienced Teacher, Experienced driver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Machine Learning is the study of algorithms that </a:t>
            </a:r>
          </a:p>
          <a:p>
            <a:pPr algn="just"/>
            <a:endParaRPr lang="en-US" dirty="0"/>
          </a:p>
          <a:p>
            <a:pPr marL="342900"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improve their performance P</a:t>
            </a:r>
          </a:p>
          <a:p>
            <a:pPr marL="342900"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at some task T </a:t>
            </a:r>
          </a:p>
          <a:p>
            <a:pPr marL="342900"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with experience E. </a:t>
            </a:r>
          </a:p>
          <a:p>
            <a:pPr marL="342900" lvl="1"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well-defined learning task is given by  &lt;P,T,E&gt;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8572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9326" b="4591"/>
          <a:stretch/>
        </p:blipFill>
        <p:spPr>
          <a:xfrm>
            <a:off x="1638300" y="228600"/>
            <a:ext cx="9601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226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206" y="140886"/>
            <a:ext cx="12111355" cy="3378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64465">
              <a:spcBef>
                <a:spcPts val="580"/>
              </a:spcBef>
            </a:pPr>
            <a:r>
              <a:rPr sz="2400" b="1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b="1" spc="-50" dirty="0">
                <a:solidFill>
                  <a:srgbClr val="FF0000"/>
                </a:solidFill>
                <a:latin typeface="Carlito"/>
                <a:cs typeface="Carlito"/>
              </a:rPr>
              <a:t>6</a:t>
            </a:r>
            <a:endParaRPr sz="2400">
              <a:latin typeface="Carlito"/>
              <a:cs typeface="Carlito"/>
            </a:endParaRPr>
          </a:p>
          <a:p>
            <a:pPr marL="12700" marR="5080"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Given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following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statistics,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woman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she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 </a:t>
            </a:r>
            <a:r>
              <a:rPr sz="2400" dirty="0">
                <a:latin typeface="Carlito"/>
                <a:cs typeface="Carlito"/>
              </a:rPr>
              <a:t>mammogram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result?</a:t>
            </a:r>
            <a:endParaRPr sz="2400">
              <a:latin typeface="Carlito"/>
              <a:cs typeface="Carlito"/>
            </a:endParaRPr>
          </a:p>
          <a:p>
            <a:pPr marL="469265">
              <a:spcBef>
                <a:spcPts val="480"/>
              </a:spcBef>
            </a:pPr>
            <a:r>
              <a:rPr sz="2400" dirty="0">
                <a:latin typeface="Carlito"/>
                <a:cs typeface="Carlito"/>
              </a:rPr>
              <a:t>One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over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50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cancer.</a:t>
            </a:r>
            <a:endParaRPr sz="2400">
              <a:latin typeface="Carlito"/>
              <a:cs typeface="Carlito"/>
            </a:endParaRPr>
          </a:p>
          <a:p>
            <a:pPr marL="469265" marR="1581150">
              <a:lnSpc>
                <a:spcPct val="116700"/>
              </a:lnSpc>
            </a:pPr>
            <a:r>
              <a:rPr sz="2400" dirty="0">
                <a:latin typeface="Carlito"/>
                <a:cs typeface="Carlito"/>
              </a:rPr>
              <a:t>Ninety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breast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cancer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positive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mammograms. </a:t>
            </a:r>
            <a:r>
              <a:rPr sz="2400" dirty="0">
                <a:latin typeface="Carlito"/>
                <a:cs typeface="Carlito"/>
              </a:rPr>
              <a:t>Eight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percent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women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will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false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positives.</a:t>
            </a:r>
            <a:endParaRPr sz="2400">
              <a:latin typeface="Carlito"/>
              <a:cs typeface="Carlito"/>
            </a:endParaRPr>
          </a:p>
          <a:p>
            <a:pPr marL="12700" marR="7509509">
              <a:lnSpc>
                <a:spcPct val="116700"/>
              </a:lnSpc>
              <a:tabLst>
                <a:tab pos="4126865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Let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women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having</a:t>
            </a:r>
            <a:r>
              <a:rPr sz="2400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cancer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6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rlito"/>
                <a:cs typeface="Carlito"/>
              </a:rPr>
              <a:t>W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and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Positive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test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result</a:t>
            </a:r>
            <a:r>
              <a:rPr sz="24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PT.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895" y="3493679"/>
            <a:ext cx="2169160" cy="17322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09245" indent="-296545">
              <a:spcBef>
                <a:spcPts val="5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P(W)=0.01</a:t>
            </a:r>
            <a:endParaRPr sz="2400">
              <a:latin typeface="Carlito"/>
              <a:cs typeface="Carlito"/>
            </a:endParaRPr>
          </a:p>
          <a:p>
            <a:pPr marL="309245" indent="-296545"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P(~W)=0.99</a:t>
            </a:r>
            <a:endParaRPr sz="2400">
              <a:latin typeface="Carlito"/>
              <a:cs typeface="Carlito"/>
            </a:endParaRPr>
          </a:p>
          <a:p>
            <a:pPr marL="309245" indent="-296545"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P(PT|W)=0.9</a:t>
            </a:r>
            <a:endParaRPr sz="2400">
              <a:latin typeface="Carlito"/>
              <a:cs typeface="Carlito"/>
            </a:endParaRPr>
          </a:p>
          <a:p>
            <a:pPr marL="309245" indent="-296545">
              <a:spcBef>
                <a:spcPts val="4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P(~PT|w)=0.08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1037" y="4834797"/>
            <a:ext cx="351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285875" algn="l"/>
              </a:tabLst>
            </a:pPr>
            <a:r>
              <a:rPr sz="2400" spc="-10" dirty="0">
                <a:latin typeface="Carlito"/>
                <a:cs typeface="Carlito"/>
              </a:rPr>
              <a:t>Compute</a:t>
            </a:r>
            <a:r>
              <a:rPr sz="2400" dirty="0">
                <a:latin typeface="Carlito"/>
                <a:cs typeface="Carlito"/>
              </a:rPr>
              <a:t>	P(testing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positive)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9604" y="5261516"/>
            <a:ext cx="592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(0.9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0.01)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((0.9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0.01)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+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(0.08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*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0.99)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=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0.10.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5461" y="308864"/>
            <a:ext cx="13498679" cy="8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-30" dirty="0">
                <a:solidFill>
                  <a:srgbClr val="FF0000"/>
                </a:solidFill>
                <a:latin typeface="Carlito"/>
                <a:cs typeface="Carlito"/>
              </a:rPr>
              <a:t>Example-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7</a:t>
            </a:r>
            <a:r>
              <a:rPr sz="2400" spc="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Box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spc="-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blue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box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Q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has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3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red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balls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blue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ball.</a:t>
            </a:r>
            <a:r>
              <a:rPr sz="2400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ball</a:t>
            </a:r>
            <a:r>
              <a:rPr sz="2400" spc="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selected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40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Times New Roman"/>
                <a:cs typeface="Times New Roman"/>
              </a:rPr>
              <a:t>follows: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5487" y="1232639"/>
            <a:ext cx="12118975" cy="423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434340" algn="l"/>
                <a:tab pos="2078989" algn="l"/>
                <a:tab pos="4060825" algn="l"/>
              </a:tabLst>
            </a:pPr>
            <a:r>
              <a:rPr sz="2300" spc="-25" dirty="0">
                <a:latin typeface="Times New Roman"/>
                <a:cs typeface="Times New Roman"/>
              </a:rPr>
              <a:t>(i)</a:t>
            </a:r>
            <a:r>
              <a:rPr sz="2300" dirty="0">
                <a:latin typeface="Times New Roman"/>
                <a:cs typeface="Times New Roman"/>
              </a:rPr>
              <a:t>	Select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box</a:t>
            </a:r>
            <a:r>
              <a:rPr sz="2300" dirty="0">
                <a:latin typeface="Times New Roman"/>
                <a:cs typeface="Times New Roman"/>
              </a:rPr>
              <a:t>	(ii)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Choose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ball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from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selected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such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that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each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ball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in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is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equally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likely </a:t>
            </a:r>
            <a:r>
              <a:rPr sz="2300" dirty="0">
                <a:latin typeface="Times New Roman"/>
                <a:cs typeface="Times New Roman"/>
              </a:rPr>
              <a:t>to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chosen.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probabilities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of</a:t>
            </a:r>
            <a:r>
              <a:rPr sz="2300" dirty="0">
                <a:latin typeface="Times New Roman"/>
                <a:cs typeface="Times New Roman"/>
              </a:rPr>
              <a:t>	selecting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boxes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</a:t>
            </a:r>
            <a:r>
              <a:rPr sz="2300" spc="-114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Q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are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(1/3)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(2/3),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respectively.</a:t>
            </a:r>
            <a:endParaRPr sz="2300">
              <a:latin typeface="Times New Roman"/>
              <a:cs typeface="Times New Roman"/>
            </a:endParaRPr>
          </a:p>
          <a:p>
            <a:pPr marL="202565">
              <a:lnSpc>
                <a:spcPts val="2875"/>
              </a:lnSpc>
            </a:pPr>
            <a:r>
              <a:rPr sz="2400" dirty="0">
                <a:latin typeface="Times New Roman"/>
                <a:cs typeface="Times New Roman"/>
              </a:rPr>
              <a:t>Given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selected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ball,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probability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came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R="11204575" algn="r">
              <a:spcBef>
                <a:spcPts val="430"/>
              </a:spcBef>
            </a:pPr>
            <a:r>
              <a:rPr sz="2400" dirty="0">
                <a:latin typeface="Times New Roman"/>
                <a:cs typeface="Times New Roman"/>
              </a:rPr>
              <a:t>box </a:t>
            </a:r>
            <a:r>
              <a:rPr sz="2400" spc="-50" dirty="0">
                <a:latin typeface="Times New Roman"/>
                <a:cs typeface="Times New Roman"/>
              </a:rPr>
              <a:t>P</a:t>
            </a:r>
            <a:endParaRPr sz="2400">
              <a:latin typeface="Times New Roman"/>
              <a:cs typeface="Times New Roman"/>
            </a:endParaRPr>
          </a:p>
          <a:p>
            <a:pPr marR="11168380" algn="r">
              <a:spcBef>
                <a:spcPts val="1250"/>
              </a:spcBef>
            </a:pP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Solution:</a:t>
            </a:r>
            <a:endParaRPr sz="2000">
              <a:latin typeface="Times New Roman"/>
              <a:cs typeface="Times New Roman"/>
            </a:endParaRPr>
          </a:p>
          <a:p>
            <a:pPr marL="202565" marR="8019415">
              <a:lnSpc>
                <a:spcPct val="148300"/>
              </a:lnSpc>
            </a:pPr>
            <a:r>
              <a:rPr sz="2000" b="1" dirty="0">
                <a:latin typeface="Times New Roman"/>
                <a:cs typeface="Times New Roman"/>
              </a:rPr>
              <a:t>R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red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ball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selected </a:t>
            </a:r>
            <a:r>
              <a:rPr sz="2000" b="1" dirty="0">
                <a:latin typeface="Times New Roman"/>
                <a:cs typeface="Times New Roman"/>
              </a:rPr>
              <a:t>B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that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blue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ball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</a:t>
            </a:r>
            <a:r>
              <a:rPr sz="2000" b="1" spc="-10" dirty="0">
                <a:latin typeface="Times New Roman"/>
                <a:cs typeface="Times New Roman"/>
              </a:rPr>
              <a:t> selected</a:t>
            </a:r>
            <a:endParaRPr sz="2000">
              <a:latin typeface="Times New Roman"/>
              <a:cs typeface="Times New Roman"/>
            </a:endParaRPr>
          </a:p>
          <a:p>
            <a:pPr marL="202565">
              <a:spcBef>
                <a:spcPts val="1160"/>
              </a:spcBef>
            </a:pPr>
            <a:r>
              <a:rPr sz="2000" b="1" spc="-20" dirty="0">
                <a:latin typeface="Times New Roman"/>
                <a:cs typeface="Times New Roman"/>
              </a:rPr>
              <a:t>P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 Event that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box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P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 </a:t>
            </a:r>
            <a:r>
              <a:rPr sz="2000" b="1" spc="-10" dirty="0">
                <a:latin typeface="Times New Roman"/>
                <a:cs typeface="Times New Roman"/>
              </a:rPr>
              <a:t>selected</a:t>
            </a:r>
            <a:endParaRPr sz="2000">
              <a:latin typeface="Times New Roman"/>
              <a:cs typeface="Times New Roman"/>
            </a:endParaRPr>
          </a:p>
          <a:p>
            <a:pPr marL="202565" marR="8272145">
              <a:lnSpc>
                <a:spcPct val="148300"/>
              </a:lnSpc>
            </a:pPr>
            <a:r>
              <a:rPr sz="2000" b="1" dirty="0">
                <a:latin typeface="Times New Roman"/>
                <a:cs typeface="Times New Roman"/>
              </a:rPr>
              <a:t>Q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--</a:t>
            </a:r>
            <a:r>
              <a:rPr sz="2000" b="1" dirty="0">
                <a:latin typeface="Times New Roman"/>
                <a:cs typeface="Times New Roman"/>
              </a:rPr>
              <a:t>&gt;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Event that box Q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is </a:t>
            </a:r>
            <a:r>
              <a:rPr sz="2000" b="1" spc="-10" dirty="0">
                <a:latin typeface="Times New Roman"/>
                <a:cs typeface="Times New Roman"/>
              </a:rPr>
              <a:t>selected </a:t>
            </a:r>
            <a:r>
              <a:rPr sz="2000" b="1" dirty="0">
                <a:latin typeface="Times New Roman"/>
                <a:cs typeface="Times New Roman"/>
              </a:rPr>
              <a:t>We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need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to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calculate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P(P|R)?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3492" y="5518590"/>
            <a:ext cx="2826169" cy="485073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7524" y="626381"/>
            <a:ext cx="5876290" cy="492814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spcBef>
                <a:spcPts val="459"/>
              </a:spcBef>
            </a:pPr>
            <a:r>
              <a:rPr sz="2600" dirty="0">
                <a:latin typeface="Times New Roman"/>
                <a:cs typeface="Times New Roman"/>
              </a:rPr>
              <a:t>P(R|P)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1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6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ball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selected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box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0" dirty="0">
                <a:latin typeface="Times New Roman"/>
                <a:cs typeface="Times New Roman"/>
              </a:rPr>
              <a:t>P</a:t>
            </a:r>
            <a:endParaRPr sz="2600">
              <a:latin typeface="Times New Roman"/>
              <a:cs typeface="Times New Roman"/>
            </a:endParaRPr>
          </a:p>
          <a:p>
            <a:pPr marL="589915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2/5</a:t>
            </a:r>
            <a:endParaRPr sz="2600">
              <a:latin typeface="Times New Roman"/>
              <a:cs typeface="Times New Roman"/>
            </a:endParaRPr>
          </a:p>
          <a:p>
            <a:pPr marL="12700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P(P)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1/3</a:t>
            </a:r>
            <a:endParaRPr sz="2600">
              <a:latin typeface="Times New Roman"/>
              <a:cs typeface="Times New Roman"/>
            </a:endParaRPr>
          </a:p>
          <a:p>
            <a:pPr marL="12700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P(R)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P(P)*P(R|P)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P(Q)*P(R|Q)</a:t>
            </a:r>
            <a:endParaRPr sz="2600">
              <a:latin typeface="Times New Roman"/>
              <a:cs typeface="Times New Roman"/>
            </a:endParaRPr>
          </a:p>
          <a:p>
            <a:pPr marL="424815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(1/3)*(2/5) +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(2/3)*(3/4)</a:t>
            </a:r>
            <a:endParaRPr sz="2600">
              <a:latin typeface="Times New Roman"/>
              <a:cs typeface="Times New Roman"/>
            </a:endParaRPr>
          </a:p>
          <a:p>
            <a:pPr marL="424815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2/15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+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1/2</a:t>
            </a:r>
            <a:endParaRPr sz="2600">
              <a:latin typeface="Times New Roman"/>
              <a:cs typeface="Times New Roman"/>
            </a:endParaRPr>
          </a:p>
          <a:p>
            <a:pPr marL="424815">
              <a:spcBef>
                <a:spcPts val="359"/>
              </a:spcBef>
            </a:pP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19/30</a:t>
            </a:r>
            <a:endParaRPr sz="2600">
              <a:latin typeface="Times New Roman"/>
              <a:cs typeface="Times New Roman"/>
            </a:endParaRPr>
          </a:p>
          <a:p>
            <a:pPr>
              <a:spcBef>
                <a:spcPts val="49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11500"/>
              </a:lnSpc>
            </a:pPr>
            <a:r>
              <a:rPr sz="2600" dirty="0">
                <a:latin typeface="Times New Roman"/>
                <a:cs typeface="Times New Roman"/>
              </a:rPr>
              <a:t>Putting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above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values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Bayes's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Formula </a:t>
            </a:r>
            <a:r>
              <a:rPr sz="2600" dirty="0">
                <a:latin typeface="Times New Roman"/>
                <a:cs typeface="Times New Roman"/>
              </a:rPr>
              <a:t>P(P|R)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(2/5)*(1/3)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/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(19/30)</a:t>
            </a:r>
            <a:endParaRPr sz="2600">
              <a:latin typeface="Times New Roman"/>
              <a:cs typeface="Times New Roman"/>
            </a:endParaRPr>
          </a:p>
          <a:p>
            <a:pPr marL="780415"/>
            <a:r>
              <a:rPr sz="2600" dirty="0">
                <a:latin typeface="Times New Roman"/>
                <a:cs typeface="Times New Roman"/>
              </a:rPr>
              <a:t>=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4/19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t="7112"/>
          <a:stretch/>
        </p:blipFill>
        <p:spPr>
          <a:xfrm>
            <a:off x="1638300" y="152401"/>
            <a:ext cx="9829801" cy="67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669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5825" y="241642"/>
            <a:ext cx="11807825" cy="543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2240">
              <a:spcBef>
                <a:spcPts val="100"/>
              </a:spcBef>
            </a:pPr>
            <a:r>
              <a:rPr sz="32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Example-8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aircraft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emergency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locator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transmitter</a:t>
            </a:r>
            <a:r>
              <a:rPr sz="3200" spc="-7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(ELT)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device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designed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transmit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signal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in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case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crash.</a:t>
            </a:r>
            <a:r>
              <a:rPr sz="3200" spc="-9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20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Altigauge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Manufacturing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Company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80%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ELTs,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Bryant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Company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15%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them,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Company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makes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other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71717"/>
                </a:solidFill>
                <a:latin typeface="Times New Roman"/>
                <a:cs typeface="Times New Roman"/>
              </a:rPr>
              <a:t>5%.</a:t>
            </a:r>
            <a:endParaRPr sz="3200">
              <a:latin typeface="Times New Roman"/>
              <a:cs typeface="Times New Roman"/>
            </a:endParaRPr>
          </a:p>
          <a:p>
            <a:pPr marL="12700" marR="5080"/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171717"/>
                </a:solidFill>
                <a:latin typeface="Times New Roman"/>
                <a:cs typeface="Times New Roman"/>
              </a:rPr>
              <a:t>ELTs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made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by</a:t>
            </a:r>
            <a:r>
              <a:rPr sz="3200" spc="-20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Altigauge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4%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6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defects,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6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Bryant</a:t>
            </a:r>
            <a:r>
              <a:rPr sz="3200" spc="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71717"/>
                </a:solidFill>
                <a:latin typeface="Times New Roman"/>
                <a:cs typeface="Times New Roman"/>
              </a:rPr>
              <a:t>ELTs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6%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of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defects,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14" dirty="0">
                <a:solidFill>
                  <a:srgbClr val="171717"/>
                </a:solidFill>
                <a:latin typeface="Times New Roman"/>
                <a:cs typeface="Times New Roman"/>
              </a:rPr>
              <a:t>ELTs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have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9%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rate</a:t>
            </a:r>
            <a:r>
              <a:rPr sz="3200" spc="-5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71717"/>
                </a:solidFill>
                <a:latin typeface="Times New Roman"/>
                <a:cs typeface="Times New Roman"/>
              </a:rPr>
              <a:t>of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defects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(which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helps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explain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why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Chartair</a:t>
            </a:r>
            <a:r>
              <a:rPr sz="3200" spc="-7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has</a:t>
            </a:r>
            <a:r>
              <a:rPr sz="3200" spc="-8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lowest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market share).</a:t>
            </a:r>
            <a:endParaRPr sz="3200">
              <a:latin typeface="Times New Roman"/>
              <a:cs typeface="Times New Roman"/>
            </a:endParaRPr>
          </a:p>
          <a:p>
            <a:pPr marL="12700" marR="435609">
              <a:spcBef>
                <a:spcPts val="359"/>
              </a:spcBef>
            </a:pP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If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randomly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selected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90" dirty="0">
                <a:solidFill>
                  <a:srgbClr val="171717"/>
                </a:solidFill>
                <a:latin typeface="Times New Roman"/>
                <a:cs typeface="Times New Roman"/>
              </a:rPr>
              <a:t>ELT</a:t>
            </a:r>
            <a:r>
              <a:rPr sz="3200" spc="-9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then</a:t>
            </a:r>
            <a:r>
              <a:rPr sz="32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tested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and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is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found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to</a:t>
            </a:r>
            <a:r>
              <a:rPr sz="32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be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defective,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find</a:t>
            </a:r>
            <a:r>
              <a:rPr sz="3200" spc="-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probability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that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it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was</a:t>
            </a:r>
            <a:r>
              <a:rPr sz="32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made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by</a:t>
            </a:r>
            <a:r>
              <a:rPr sz="3200" spc="-4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71717"/>
                </a:solidFill>
                <a:latin typeface="Times New Roman"/>
                <a:cs typeface="Times New Roman"/>
              </a:rPr>
              <a:t>the</a:t>
            </a:r>
            <a:r>
              <a:rPr sz="3200" spc="-18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71717"/>
                </a:solidFill>
                <a:latin typeface="Times New Roman"/>
                <a:cs typeface="Times New Roman"/>
              </a:rPr>
              <a:t>Altigauge</a:t>
            </a:r>
            <a:r>
              <a:rPr sz="32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71717"/>
                </a:solidFill>
                <a:latin typeface="Times New Roman"/>
                <a:cs typeface="Times New Roman"/>
              </a:rPr>
              <a:t>Manufacturing Company.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0310" y="154927"/>
            <a:ext cx="635825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100" spc="-75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31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31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31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FF0000"/>
                </a:solidFill>
                <a:latin typeface="Times New Roman"/>
                <a:cs typeface="Times New Roman"/>
              </a:rPr>
              <a:t>find</a:t>
            </a:r>
            <a:r>
              <a:rPr sz="31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FF0000"/>
                </a:solidFill>
                <a:latin typeface="Times New Roman"/>
                <a:cs typeface="Times New Roman"/>
              </a:rPr>
              <a:t>P(Altigauge|Defective).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3149" y="1242045"/>
            <a:ext cx="12426950" cy="3801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P(Altigauge|Defective)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P(Defective|Altigauge)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*</a:t>
            </a:r>
            <a:r>
              <a:rPr sz="30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P(Altigauge)</a:t>
            </a:r>
            <a:r>
              <a:rPr sz="30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30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P(Defective)</a:t>
            </a:r>
            <a:endParaRPr sz="3000">
              <a:latin typeface="Times New Roman"/>
              <a:cs typeface="Times New Roman"/>
            </a:endParaRPr>
          </a:p>
          <a:p>
            <a:pPr marL="12700" marR="3110865">
              <a:lnSpc>
                <a:spcPts val="8560"/>
              </a:lnSpc>
              <a:spcBef>
                <a:spcPts val="1065"/>
              </a:spcBef>
            </a:pP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P(Defective|Altigauge)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*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P(Altigauge)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0.04*0.8</a:t>
            </a:r>
            <a:r>
              <a:rPr sz="3100" spc="-4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5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0.032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P(Defective)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0.04*0.8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+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0.06*0.15</a:t>
            </a:r>
            <a:r>
              <a:rPr sz="3100" spc="-3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+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0.09*0.05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3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0.0455</a:t>
            </a:r>
            <a:endParaRPr sz="3100">
              <a:latin typeface="Times New Roman"/>
              <a:cs typeface="Times New Roman"/>
            </a:endParaRPr>
          </a:p>
          <a:p>
            <a:pPr>
              <a:spcBef>
                <a:spcPts val="17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/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P(Altigauge|Defective)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0.032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/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0.0455</a:t>
            </a:r>
            <a:r>
              <a:rPr sz="3100" spc="-20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171717"/>
                </a:solidFill>
                <a:latin typeface="Times New Roman"/>
                <a:cs typeface="Times New Roman"/>
              </a:rPr>
              <a:t>=</a:t>
            </a:r>
            <a:r>
              <a:rPr sz="3100" spc="-25" dirty="0">
                <a:solidFill>
                  <a:srgbClr val="171717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171717"/>
                </a:solidFill>
                <a:latin typeface="Times New Roman"/>
                <a:cs typeface="Times New Roman"/>
              </a:rPr>
              <a:t>0.7032</a:t>
            </a:r>
            <a:endParaRPr sz="3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260" y="909911"/>
            <a:ext cx="10963023" cy="4831777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5461" y="308865"/>
            <a:ext cx="13498679" cy="4565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447925">
              <a:spcBef>
                <a:spcPts val="140"/>
              </a:spcBef>
            </a:pP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Problem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Bayes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theorem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with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sz="2850" spc="3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dirty="0">
                <a:solidFill>
                  <a:srgbClr val="FF0000"/>
                </a:solidFill>
                <a:latin typeface="Carlito"/>
                <a:cs typeface="Carlito"/>
              </a:rPr>
              <a:t>class</a:t>
            </a:r>
            <a:r>
              <a:rPr sz="2850" spc="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50" spc="-20" dirty="0">
                <a:solidFill>
                  <a:srgbClr val="FF0000"/>
                </a:solidFill>
                <a:latin typeface="Carlito"/>
                <a:cs typeface="Carlito"/>
              </a:rPr>
              <a:t>case</a:t>
            </a:r>
            <a:endParaRPr sz="285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2" y="765400"/>
            <a:ext cx="12502438" cy="596726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2543" y="847886"/>
            <a:ext cx="11061700" cy="137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spcBef>
                <a:spcPts val="100"/>
              </a:spcBef>
              <a:buFont typeface="Arial"/>
              <a:buChar char="•"/>
              <a:tabLst>
                <a:tab pos="302260" algn="l"/>
              </a:tabLst>
            </a:pPr>
            <a:r>
              <a:rPr sz="2800" dirty="0">
                <a:latin typeface="Carlito"/>
                <a:cs typeface="Carlito"/>
              </a:rPr>
              <a:t>While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solving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problem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based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theorem,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need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split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given </a:t>
            </a:r>
            <a:r>
              <a:rPr sz="2800" dirty="0">
                <a:latin typeface="Carlito"/>
                <a:cs typeface="Carlito"/>
              </a:rPr>
              <a:t>information</a:t>
            </a:r>
            <a:r>
              <a:rPr sz="2800" spc="-1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carefully:</a:t>
            </a:r>
            <a:endParaRPr sz="2800">
              <a:latin typeface="Carlito"/>
              <a:cs typeface="Carlito"/>
            </a:endParaRPr>
          </a:p>
          <a:p>
            <a:pPr marL="301625" indent="-288925"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Asked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is: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994" y="2636895"/>
            <a:ext cx="12097575" cy="26971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4C326-9D68-8CFA-1D7C-31C3742A6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D0B7-9D5B-265A-6369-6A908944E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533400"/>
            <a:ext cx="13220700" cy="3284145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333333"/>
                </a:solidFill>
                <a:latin typeface="inter-regular"/>
              </a:rPr>
              <a:t>A Machine Learning system </a:t>
            </a:r>
            <a:r>
              <a:rPr lang="en-US" b="1" dirty="0">
                <a:solidFill>
                  <a:srgbClr val="333333"/>
                </a:solidFill>
                <a:latin typeface="inter-bold"/>
              </a:rPr>
              <a:t>learns from historical data, builds the prediction models, and whenever it receives new data, predicts the output for it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 </a:t>
            </a:r>
          </a:p>
          <a:p>
            <a:pPr algn="just"/>
            <a:endParaRPr lang="en-US" dirty="0">
              <a:solidFill>
                <a:srgbClr val="333333"/>
              </a:solidFill>
              <a:latin typeface="inter-regular"/>
            </a:endParaRPr>
          </a:p>
          <a:p>
            <a:pPr algn="just"/>
            <a:r>
              <a:rPr lang="en-US" dirty="0">
                <a:solidFill>
                  <a:srgbClr val="333333"/>
                </a:solidFill>
                <a:latin typeface="inter-regular"/>
              </a:rPr>
              <a:t>The accuracy of predicted output depends upon the amount of data, as the huge amount of data helps to build a better model which predicts the output more accurately.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9A2A7-EF37-15D8-03F5-520A0145A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3048000"/>
            <a:ext cx="833647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988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0063" y="32574"/>
            <a:ext cx="86442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Note,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flip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of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what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asked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will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be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always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given: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0063" y="2389692"/>
            <a:ext cx="6575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It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found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in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the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following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statement</a:t>
            </a:r>
            <a:r>
              <a:rPr sz="3200" spc="-80" dirty="0">
                <a:latin typeface="Carlito"/>
                <a:cs typeface="Carlito"/>
              </a:rPr>
              <a:t> </a:t>
            </a:r>
            <a:r>
              <a:rPr sz="3200" spc="-50" dirty="0">
                <a:latin typeface="Carlito"/>
                <a:cs typeface="Carlito"/>
              </a:rPr>
              <a:t>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948" y="836711"/>
            <a:ext cx="12637999" cy="198643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39610" y="3530767"/>
            <a:ext cx="12649835" cy="3327400"/>
            <a:chOff x="215709" y="3530767"/>
            <a:chExt cx="12649835" cy="33274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709" y="3530767"/>
              <a:ext cx="12637999" cy="19864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5687" y="5085172"/>
              <a:ext cx="6449311" cy="1772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880" y="413807"/>
            <a:ext cx="33801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dirty="0">
                <a:latin typeface="Carlito"/>
                <a:cs typeface="Carlito"/>
              </a:rPr>
              <a:t>What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else</a:t>
            </a:r>
            <a:r>
              <a:rPr sz="3200" spc="-5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is</a:t>
            </a:r>
            <a:r>
              <a:rPr sz="3200" spc="-55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given: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7881" y="2689639"/>
            <a:ext cx="29876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spcBef>
                <a:spcPts val="100"/>
              </a:spcBef>
              <a:buFont typeface="Arial"/>
              <a:buChar char="•"/>
              <a:tabLst>
                <a:tab pos="294005" algn="l"/>
              </a:tabLst>
            </a:pPr>
            <a:r>
              <a:rPr sz="3200" spc="-10" dirty="0">
                <a:latin typeface="Carlito"/>
                <a:cs typeface="Carlito"/>
              </a:rPr>
              <a:t>Represented</a:t>
            </a:r>
            <a:r>
              <a:rPr sz="3200" spc="-15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by: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04" y="1268758"/>
            <a:ext cx="12025300" cy="12961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2393" y="3347798"/>
            <a:ext cx="6048662" cy="20646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0230" y="5693517"/>
            <a:ext cx="11449244" cy="90114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8596" y="475804"/>
            <a:ext cx="9584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So..</a:t>
            </a:r>
            <a:r>
              <a:rPr spc="-114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Given</a:t>
            </a:r>
            <a:r>
              <a:rPr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Problem</a:t>
            </a:r>
            <a:r>
              <a:rPr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can</a:t>
            </a:r>
            <a:r>
              <a:rPr spc="-114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be</a:t>
            </a:r>
            <a:r>
              <a:rPr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represented</a:t>
            </a:r>
            <a:r>
              <a:rPr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as:</a:t>
            </a:r>
            <a:endParaRPr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3379" y="1600196"/>
            <a:ext cx="9702872" cy="452609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511" y="288031"/>
            <a:ext cx="12883389" cy="6569954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CD4B3-014D-48B7-8A3A-05C61F84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87" y="234420"/>
            <a:ext cx="12210827" cy="677108"/>
          </a:xfrm>
        </p:spPr>
        <p:txBody>
          <a:bodyPr/>
          <a:lstStyle/>
          <a:p>
            <a:r>
              <a:rPr lang="en-US" dirty="0"/>
              <a:t>Independence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34EB6-C9B7-4E9D-AEB7-16F51439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487" y="1143001"/>
            <a:ext cx="11893051" cy="449699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Independent random variables</a:t>
            </a:r>
            <a:r>
              <a:rPr lang="en-US" sz="2400" dirty="0"/>
              <a:t>: Two random variables X and Y are said to be statistically independent if and only if :</a:t>
            </a:r>
          </a:p>
          <a:p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x,y</a:t>
            </a:r>
            <a:r>
              <a:rPr lang="en-US" sz="2400" dirty="0"/>
              <a:t>) = p(x).p(y)</a:t>
            </a:r>
          </a:p>
          <a:p>
            <a:r>
              <a:rPr lang="en-US" sz="2400" dirty="0"/>
              <a:t>Ex: Tossing two coins… are independent.</a:t>
            </a:r>
          </a:p>
          <a:p>
            <a:r>
              <a:rPr lang="en-US" sz="2400" dirty="0"/>
              <a:t>Then the joint probability of these two will be product of their probability.</a:t>
            </a:r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Conditional Independence</a:t>
            </a:r>
          </a:p>
          <a:p>
            <a:endParaRPr lang="en-US" sz="2400" dirty="0"/>
          </a:p>
          <a:p>
            <a:r>
              <a:rPr lang="en-US" sz="2400" dirty="0"/>
              <a:t>Two random variables X and Y are said to be independent given Z if and only if</a:t>
            </a:r>
          </a:p>
          <a:p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x,y|z</a:t>
            </a:r>
            <a:r>
              <a:rPr lang="en-US" sz="2400" dirty="0"/>
              <a:t>)=P(</a:t>
            </a:r>
            <a:r>
              <a:rPr lang="en-US" sz="2400" dirty="0" err="1"/>
              <a:t>x|z</a:t>
            </a:r>
            <a:r>
              <a:rPr lang="en-US" sz="2400" dirty="0"/>
              <a:t>).P(</a:t>
            </a:r>
            <a:r>
              <a:rPr lang="en-US" sz="2400" dirty="0" err="1"/>
              <a:t>y|z</a:t>
            </a:r>
            <a:r>
              <a:rPr lang="en-US" sz="2400" dirty="0"/>
              <a:t>)  : indicates that X and Y are independent given Z.</a:t>
            </a:r>
          </a:p>
          <a:p>
            <a:endParaRPr lang="en-US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578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0331" y="734566"/>
            <a:ext cx="6003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Conditional</a:t>
            </a:r>
            <a:r>
              <a:rPr spc="-1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Independence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8343" y="1768852"/>
            <a:ext cx="9353550" cy="21674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1625" marR="373380" indent="-289560">
              <a:lnSpc>
                <a:spcPct val="116700"/>
              </a:lnSpc>
              <a:spcBef>
                <a:spcPts val="95"/>
              </a:spcBef>
              <a:buFont typeface="Arial"/>
              <a:buChar char="•"/>
              <a:tabLst>
                <a:tab pos="416559" algn="l"/>
              </a:tabLst>
            </a:pPr>
            <a:endParaRPr lang="en-US" sz="2800" dirty="0">
              <a:latin typeface="Carlito"/>
              <a:cs typeface="Carlito"/>
            </a:endParaRPr>
          </a:p>
          <a:p>
            <a:pPr marL="301625" marR="373380" indent="-289560">
              <a:lnSpc>
                <a:spcPct val="116700"/>
              </a:lnSpc>
              <a:spcBef>
                <a:spcPts val="95"/>
              </a:spcBef>
              <a:buFont typeface="Arial"/>
              <a:buChar char="•"/>
              <a:tabLst>
                <a:tab pos="416559" algn="l"/>
              </a:tabLst>
            </a:pPr>
            <a:r>
              <a:rPr sz="2800" dirty="0">
                <a:latin typeface="Carlito"/>
                <a:cs typeface="Carlito"/>
              </a:rPr>
              <a:t>Event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are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conditionally</a:t>
            </a:r>
            <a:r>
              <a:rPr sz="2800" b="1" i="1" spc="-50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independent</a:t>
            </a:r>
            <a:r>
              <a:rPr sz="2800" b="1" i="1" spc="-55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given</a:t>
            </a:r>
            <a:r>
              <a:rPr sz="2800" b="1" i="1" spc="-50" dirty="0">
                <a:latin typeface="Carlito"/>
                <a:cs typeface="Carlito"/>
              </a:rPr>
              <a:t> </a:t>
            </a:r>
            <a:r>
              <a:rPr sz="2800" b="1" i="1" dirty="0">
                <a:latin typeface="Carlito"/>
                <a:cs typeface="Carlito"/>
              </a:rPr>
              <a:t>C</a:t>
            </a:r>
            <a:r>
              <a:rPr sz="2800" b="1" i="1" spc="-3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case 	</a:t>
            </a:r>
            <a:r>
              <a:rPr sz="2800" spc="-10" dirty="0">
                <a:latin typeface="Carlito"/>
                <a:cs typeface="Carlito"/>
              </a:rPr>
              <a:t>Pr(AB|C)=Pr(A|C)Pr(B|C)</a:t>
            </a:r>
            <a:endParaRPr sz="2800" dirty="0">
              <a:latin typeface="Carlito"/>
              <a:cs typeface="Carlito"/>
            </a:endParaRPr>
          </a:p>
          <a:p>
            <a:pPr marL="301625" indent="-288925">
              <a:lnSpc>
                <a:spcPts val="2680"/>
              </a:lnSpc>
              <a:spcBef>
                <a:spcPts val="560"/>
              </a:spcBef>
              <a:buFont typeface="Arial"/>
              <a:buChar char="•"/>
              <a:tabLst>
                <a:tab pos="301625" algn="l"/>
              </a:tabLst>
            </a:pPr>
            <a:r>
              <a:rPr sz="2800" dirty="0">
                <a:latin typeface="Carlito"/>
                <a:cs typeface="Carlito"/>
              </a:rPr>
              <a:t>A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set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events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{A</a:t>
            </a:r>
            <a:r>
              <a:rPr sz="2800" spc="-20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}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conditionally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independent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given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case</a:t>
            </a:r>
            <a:endParaRPr sz="2800" dirty="0">
              <a:latin typeface="Carlito"/>
              <a:cs typeface="Carlito"/>
            </a:endParaRPr>
          </a:p>
          <a:p>
            <a:pPr marL="2827020">
              <a:lnSpc>
                <a:spcPts val="1540"/>
              </a:lnSpc>
            </a:pPr>
            <a:r>
              <a:rPr sz="1850" spc="-50" dirty="0">
                <a:latin typeface="Carlito"/>
                <a:cs typeface="Carlito"/>
              </a:rPr>
              <a:t>i</a:t>
            </a:r>
            <a:endParaRPr sz="1850" dirty="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4219" y="4343392"/>
            <a:ext cx="5076739" cy="536573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BB54-F791-ED5E-9C91-90C33D03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1" y="533401"/>
            <a:ext cx="12210827" cy="615553"/>
          </a:xfrm>
        </p:spPr>
        <p:txBody>
          <a:bodyPr/>
          <a:lstStyle/>
          <a:p>
            <a:r>
              <a:rPr lang="en-IN" sz="4000" dirty="0">
                <a:solidFill>
                  <a:srgbClr val="000000"/>
                </a:solidFill>
                <a:latin typeface="Carlito"/>
                <a:cs typeface="Carlito"/>
              </a:rPr>
              <a:t>Naïve</a:t>
            </a:r>
            <a:r>
              <a:rPr lang="en-IN" sz="400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4000"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lang="en-IN" sz="4000"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IN" sz="4000" spc="-10" dirty="0">
                <a:solidFill>
                  <a:srgbClr val="000000"/>
                </a:solidFill>
                <a:latin typeface="Carlito"/>
                <a:cs typeface="Carlito"/>
              </a:rPr>
              <a:t>Classifier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6C4B9-FE0B-D7FF-39CA-4E4E4F2C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900" y="1752601"/>
            <a:ext cx="11647558" cy="3323987"/>
          </a:xfrm>
        </p:spPr>
        <p:txBody>
          <a:bodyPr/>
          <a:lstStyle/>
          <a:p>
            <a:r>
              <a:rPr lang="en-US" sz="2400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assumes that predictors in a Naïve Bayes model are conditionally independent, or unrelated to any of the other feature in the model. It also assumes that all features contribute equally to the outcome.</a:t>
            </a:r>
          </a:p>
          <a:p>
            <a:endParaRPr lang="en-US" sz="2400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Naïve based classifier is very popular for document classifier</a:t>
            </a:r>
          </a:p>
          <a:p>
            <a:endParaRPr lang="en-US" sz="2400" dirty="0"/>
          </a:p>
          <a:p>
            <a:r>
              <a:rPr lang="en-US" sz="2400" dirty="0"/>
              <a:t>(naïve means: all are equal and independent: all the attributes will have equal weightage and are independent)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1893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895" y="634737"/>
            <a:ext cx="159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indent="-296545">
              <a:spcBef>
                <a:spcPts val="100"/>
              </a:spcBef>
              <a:buFont typeface="Arial"/>
              <a:buChar char="•"/>
              <a:tabLst>
                <a:tab pos="309245" algn="l"/>
              </a:tabLst>
            </a:pPr>
            <a:r>
              <a:rPr sz="2400" spc="-10" dirty="0">
                <a:latin typeface="Carlito"/>
                <a:cs typeface="Carlito"/>
              </a:rPr>
              <a:t>Approach: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54680" y="1240780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5288" y="1024881"/>
            <a:ext cx="1111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rlito"/>
                <a:cs typeface="Carlito"/>
              </a:rPr>
              <a:t>compute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posterior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probability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P(C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)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using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Bayes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8153" y="1354064"/>
            <a:ext cx="1096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theorem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5289" y="2914637"/>
            <a:ext cx="4457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rlito"/>
                <a:cs typeface="Carlito"/>
              </a:rPr>
              <a:t>Choose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maximizes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23728" y="3459719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6802" y="3243820"/>
            <a:ext cx="2390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P(C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8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5288" y="3963147"/>
            <a:ext cx="6336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14960" algn="l"/>
              </a:tabLst>
            </a:pPr>
            <a:r>
              <a:rPr sz="2400" spc="-50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" dirty="0">
                <a:latin typeface="Carlito"/>
                <a:cs typeface="Carlito"/>
              </a:rPr>
              <a:t>Equivalent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choosing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value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maximizes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3046" y="4508229"/>
            <a:ext cx="14306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6880" algn="l"/>
                <a:tab pos="1310640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802" y="4292330"/>
            <a:ext cx="282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P(A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8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|C)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P(C)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895" y="5072616"/>
            <a:ext cx="4997450" cy="48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245" indent="-296545">
              <a:lnSpc>
                <a:spcPts val="2290"/>
              </a:lnSpc>
              <a:spcBef>
                <a:spcPts val="100"/>
              </a:spcBef>
              <a:buFont typeface="Arial"/>
              <a:buChar char="•"/>
              <a:tabLst>
                <a:tab pos="309245" algn="l"/>
                <a:tab pos="4297045" algn="l"/>
              </a:tabLst>
            </a:pPr>
            <a:r>
              <a:rPr sz="2400" dirty="0">
                <a:latin typeface="Carlito"/>
                <a:cs typeface="Carlito"/>
              </a:rPr>
              <a:t>How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estimate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P(A</a:t>
            </a:r>
            <a:r>
              <a:rPr sz="2400" spc="22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2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r>
              <a:rPr sz="2400" dirty="0">
                <a:latin typeface="Carlito"/>
                <a:cs typeface="Carlito"/>
              </a:rPr>
              <a:t>,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A</a:t>
            </a:r>
            <a:r>
              <a:rPr sz="2400" dirty="0">
                <a:latin typeface="Carlito"/>
                <a:cs typeface="Carlito"/>
              </a:rPr>
              <a:t>	|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)?</a:t>
            </a:r>
            <a:endParaRPr sz="2400">
              <a:latin typeface="Carlito"/>
              <a:cs typeface="Carlito"/>
            </a:endParaRPr>
          </a:p>
          <a:p>
            <a:pPr marL="2846070">
              <a:lnSpc>
                <a:spcPts val="1330"/>
              </a:lnSpc>
              <a:tabLst>
                <a:tab pos="3270885" algn="l"/>
                <a:tab pos="4144645" algn="l"/>
              </a:tabLst>
            </a:pPr>
            <a:r>
              <a:rPr sz="1600" spc="-50" dirty="0">
                <a:latin typeface="Carlito"/>
                <a:cs typeface="Carlito"/>
              </a:rPr>
              <a:t>1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2</a:t>
            </a:r>
            <a:r>
              <a:rPr sz="1600" dirty="0">
                <a:latin typeface="Carlito"/>
                <a:cs typeface="Carlito"/>
              </a:rPr>
              <a:t>	</a:t>
            </a:r>
            <a:r>
              <a:rPr sz="1600" spc="-50" dirty="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4469" y="1700804"/>
            <a:ext cx="5905488" cy="91439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B10E-4FBB-9DFA-215B-989C37AB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81000"/>
            <a:ext cx="10976400" cy="53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166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0038" y="475804"/>
            <a:ext cx="7524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Example</a:t>
            </a:r>
            <a:r>
              <a:rPr spc="-15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of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Naïve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0000"/>
                </a:solidFill>
                <a:latin typeface="Carlito"/>
                <a:cs typeface="Carlito"/>
              </a:rPr>
              <a:t>Bayes</a:t>
            </a:r>
            <a:r>
              <a:rPr spc="-1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Classifier</a:t>
            </a:r>
            <a:endParaRPr dirty="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925" y="1295397"/>
            <a:ext cx="9447105" cy="48023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5964" y="6248388"/>
            <a:ext cx="7304570" cy="4381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CA35-A71D-C9C7-4D39-C45208A7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CC963-6372-AFBC-81F0-B11E478B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296652"/>
            <a:ext cx="9143999" cy="626469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172A1F-6B62-1937-11F0-D0476FEF63C9}"/>
              </a:ext>
            </a:extLst>
          </p:cNvPr>
          <p:cNvSpPr txBox="1"/>
          <p:nvPr/>
        </p:nvSpPr>
        <p:spPr>
          <a:xfrm>
            <a:off x="9334499" y="4114800"/>
            <a:ext cx="4495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field of study that gives computers the ability to learn without being explicitly programmed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803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6353" y="3072868"/>
            <a:ext cx="5183182" cy="25844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6591" y="1412697"/>
            <a:ext cx="3672392" cy="13112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46032" y="4267055"/>
            <a:ext cx="2639060" cy="80264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spcBef>
                <a:spcPts val="1000"/>
              </a:spcBef>
            </a:pPr>
            <a:r>
              <a:rPr dirty="0">
                <a:latin typeface="Arial"/>
                <a:cs typeface="Arial"/>
              </a:rPr>
              <a:t>P(A|M)P(M)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&gt;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P(A|N)P(N)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900"/>
              </a:spcBef>
            </a:pPr>
            <a:r>
              <a:rPr dirty="0">
                <a:latin typeface="Arial"/>
                <a:cs typeface="Arial"/>
              </a:rPr>
              <a:t>=&gt;</a:t>
            </a:r>
            <a:r>
              <a:rPr spc="-10" dirty="0">
                <a:latin typeface="Arial"/>
                <a:cs typeface="Arial"/>
              </a:rPr>
              <a:t> Mammals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85400" y="993937"/>
            <a:ext cx="1078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rlito"/>
                <a:cs typeface="Carlito"/>
              </a:rPr>
              <a:t>Solution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0240" y="117403"/>
            <a:ext cx="437832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150" dirty="0">
                <a:solidFill>
                  <a:srgbClr val="000000"/>
                </a:solidFill>
                <a:latin typeface="Carlito"/>
                <a:cs typeface="Carlito"/>
              </a:rPr>
              <a:t>Example.</a:t>
            </a:r>
            <a:r>
              <a:rPr sz="315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dirty="0">
                <a:solidFill>
                  <a:srgbClr val="000000"/>
                </a:solidFill>
                <a:latin typeface="Carlito"/>
                <a:cs typeface="Carlito"/>
              </a:rPr>
              <a:t>‘Play</a:t>
            </a:r>
            <a:r>
              <a:rPr sz="3150" spc="-10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spc="-30" dirty="0">
                <a:solidFill>
                  <a:srgbClr val="000000"/>
                </a:solidFill>
                <a:latin typeface="Carlito"/>
                <a:cs typeface="Carlito"/>
              </a:rPr>
              <a:t>Tennis’</a:t>
            </a:r>
            <a:r>
              <a:rPr sz="315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150" spc="-20" dirty="0">
                <a:solidFill>
                  <a:srgbClr val="000000"/>
                </a:solidFill>
                <a:latin typeface="Carlito"/>
                <a:cs typeface="Carlito"/>
              </a:rPr>
              <a:t>data</a:t>
            </a:r>
            <a:endParaRPr sz="315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8205" y="766273"/>
            <a:ext cx="12097775" cy="60917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1997" y="5638788"/>
            <a:ext cx="11449685" cy="394980"/>
          </a:xfrm>
          <a:prstGeom prst="rect">
            <a:avLst/>
          </a:prstGeom>
          <a:ln w="19049">
            <a:solidFill>
              <a:srgbClr val="4F80BC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85090">
              <a:spcBef>
                <a:spcPts val="200"/>
              </a:spcBef>
            </a:pPr>
            <a:r>
              <a:rPr sz="2400" dirty="0">
                <a:latin typeface="Carlito"/>
                <a:cs typeface="Carlito"/>
              </a:rPr>
              <a:t>Question: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&lt;sunny,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cool,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high,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strong&gt;,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what’s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play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prediction?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8990" y="345439"/>
            <a:ext cx="686815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Based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examples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table,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classify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following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datum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b="1" i="1" spc="-25" dirty="0">
                <a:latin typeface="Carlito"/>
                <a:cs typeface="Carlito"/>
              </a:rPr>
              <a:t>x</a:t>
            </a:r>
            <a:r>
              <a:rPr sz="2000" spc="-25" dirty="0">
                <a:latin typeface="Carlito"/>
                <a:cs typeface="Carlito"/>
              </a:rPr>
              <a:t>: x=(Outl=Sunny,</a:t>
            </a:r>
            <a:r>
              <a:rPr sz="2000" spc="-30" dirty="0">
                <a:latin typeface="Carlito"/>
                <a:cs typeface="Carlito"/>
              </a:rPr>
              <a:t> Temp=Cool,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Hum=High,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Wind=strong)</a:t>
            </a:r>
            <a:endParaRPr sz="2000" dirty="0">
              <a:latin typeface="Carlito"/>
              <a:cs typeface="Carlito"/>
            </a:endParaRPr>
          </a:p>
          <a:p>
            <a:pPr marL="354965" indent="-304165">
              <a:spcBef>
                <a:spcPts val="4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rlito"/>
                <a:cs typeface="Carlito"/>
              </a:rPr>
              <a:t>That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means: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Play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tennis</a:t>
            </a:r>
            <a:r>
              <a:rPr sz="2000" spc="-6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or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not?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098" y="2743193"/>
            <a:ext cx="1262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spcBef>
                <a:spcPts val="100"/>
              </a:spcBef>
              <a:buFont typeface="Arial"/>
              <a:buChar char="•"/>
              <a:tabLst>
                <a:tab pos="316865" algn="l"/>
              </a:tabLst>
            </a:pPr>
            <a:r>
              <a:rPr sz="2000" spc="-10" dirty="0">
                <a:latin typeface="Carlito"/>
                <a:cs typeface="Carlito"/>
              </a:rPr>
              <a:t>Working:</a:t>
            </a:r>
            <a:endParaRPr sz="20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28" y="1905009"/>
            <a:ext cx="11881746" cy="941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6122" y="3276594"/>
            <a:ext cx="10477553" cy="3047993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7D99-3B16-4BF2-9110-7160C228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87" y="234420"/>
            <a:ext cx="12210827" cy="677108"/>
          </a:xfrm>
        </p:spPr>
        <p:txBody>
          <a:bodyPr/>
          <a:lstStyle/>
          <a:p>
            <a:r>
              <a:rPr lang="en-US" dirty="0"/>
              <a:t>Application of Naïve Bayes Classifier for NLP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0889-BF51-40C1-85BF-B66CEED42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191" y="1651047"/>
            <a:ext cx="11621224" cy="4400134"/>
          </a:xfrm>
        </p:spPr>
        <p:txBody>
          <a:bodyPr>
            <a:normAutofit/>
          </a:bodyPr>
          <a:lstStyle/>
          <a:p>
            <a:r>
              <a:rPr lang="en-US" dirty="0"/>
              <a:t>Consider the following sentences:</a:t>
            </a:r>
          </a:p>
          <a:p>
            <a:pPr lvl="1"/>
            <a:r>
              <a:rPr lang="en-US" dirty="0"/>
              <a:t>S1 : The food is Delicious : Liked</a:t>
            </a:r>
          </a:p>
          <a:p>
            <a:pPr lvl="1"/>
            <a:r>
              <a:rPr lang="en-US" dirty="0"/>
              <a:t>S2 : The food is Bad           : Not Liked</a:t>
            </a:r>
          </a:p>
          <a:p>
            <a:pPr lvl="1"/>
            <a:r>
              <a:rPr lang="en-US" dirty="0"/>
              <a:t>S3 : Bad food                       : Not Liked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Given a new sentence, whether it can be classified as </a:t>
            </a:r>
            <a:r>
              <a:rPr lang="en-US" dirty="0">
                <a:solidFill>
                  <a:srgbClr val="FF0000"/>
                </a:solidFill>
              </a:rPr>
              <a:t>liked sentence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not liked.</a:t>
            </a:r>
          </a:p>
          <a:p>
            <a:pPr lvl="1"/>
            <a:endParaRPr lang="en-IN" dirty="0"/>
          </a:p>
          <a:p>
            <a:pPr lvl="1"/>
            <a:r>
              <a:rPr lang="en-IN" sz="3403" dirty="0">
                <a:solidFill>
                  <a:srgbClr val="FF0000"/>
                </a:solidFill>
              </a:rPr>
              <a:t>Given Sentence: </a:t>
            </a:r>
            <a:r>
              <a:rPr lang="en-IN" sz="3792" dirty="0">
                <a:solidFill>
                  <a:srgbClr val="FF0000"/>
                </a:solidFill>
              </a:rPr>
              <a:t>Delicious Food</a:t>
            </a:r>
            <a:endParaRPr lang="en-IN" sz="340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9498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26EE-E16D-45DE-97FA-FA2BE3FE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87" y="234420"/>
            <a:ext cx="12210827" cy="677108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6493-2179-4331-8032-847FEEF9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193" y="1473559"/>
            <a:ext cx="11341419" cy="2190215"/>
          </a:xfrm>
        </p:spPr>
        <p:txBody>
          <a:bodyPr/>
          <a:lstStyle/>
          <a:p>
            <a:r>
              <a:rPr lang="en-US" dirty="0"/>
              <a:t>Remove stop words, then perform stemming</a:t>
            </a:r>
          </a:p>
          <a:p>
            <a:endParaRPr lang="en-US" dirty="0"/>
          </a:p>
          <a:p>
            <a:endParaRPr lang="en-US" dirty="0"/>
          </a:p>
          <a:p>
            <a:r>
              <a:rPr lang="en-IN" sz="1944" dirty="0"/>
              <a:t>S1</a:t>
            </a:r>
          </a:p>
          <a:p>
            <a:r>
              <a:rPr lang="en-IN" sz="1944" dirty="0"/>
              <a:t>S2</a:t>
            </a:r>
          </a:p>
          <a:p>
            <a:r>
              <a:rPr lang="en-IN" sz="1944" dirty="0"/>
              <a:t>S3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02C17D7-4A86-4485-81E8-3FAC5DB764FD}"/>
              </a:ext>
            </a:extLst>
          </p:cNvPr>
          <p:cNvGraphicFramePr>
            <a:graphicFrameLocks noGrp="1"/>
          </p:cNvGraphicFramePr>
          <p:nvPr/>
        </p:nvGraphicFramePr>
        <p:xfrm>
          <a:off x="2230470" y="2448915"/>
          <a:ext cx="8401052" cy="180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263">
                  <a:extLst>
                    <a:ext uri="{9D8B030D-6E8A-4147-A177-3AD203B41FA5}">
                      <a16:colId xmlns:a16="http://schemas.microsoft.com/office/drawing/2014/main" val="4083898042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3623239080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1680533768"/>
                    </a:ext>
                  </a:extLst>
                </a:gridCol>
                <a:gridCol w="2100263">
                  <a:extLst>
                    <a:ext uri="{9D8B030D-6E8A-4147-A177-3AD203B41FA5}">
                      <a16:colId xmlns:a16="http://schemas.microsoft.com/office/drawing/2014/main" val="3547645686"/>
                    </a:ext>
                  </a:extLst>
                </a:gridCol>
              </a:tblGrid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F1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F2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F3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0utput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8301501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Food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Delicious 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Bad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667469134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571564672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526014911"/>
                  </a:ext>
                </a:extLst>
              </a:tr>
              <a:tr h="360530"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1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0</a:t>
                      </a:r>
                      <a:endParaRPr lang="en-IN" sz="1700" dirty="0"/>
                    </a:p>
                  </a:txBody>
                  <a:tcPr marL="88898" marR="88898" marT="44449" marB="44449"/>
                </a:tc>
                <a:extLst>
                  <a:ext uri="{0D108BD9-81ED-4DB2-BD59-A6C34878D82A}">
                    <a16:rowId xmlns:a16="http://schemas.microsoft.com/office/drawing/2014/main" val="1714804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60928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1BAF-AE69-4807-ABF4-4C1DB2A2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87" y="234420"/>
            <a:ext cx="12210827" cy="677108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F12B-2B09-4F54-BA9A-713C03A13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191" y="1651047"/>
            <a:ext cx="11691230" cy="4400134"/>
          </a:xfrm>
        </p:spPr>
        <p:txBody>
          <a:bodyPr>
            <a:normAutofit/>
          </a:bodyPr>
          <a:lstStyle/>
          <a:p>
            <a:r>
              <a:rPr lang="en-US" sz="2400" dirty="0"/>
              <a:t>P(Liked | attributes) = P(Delicious | Liked) * P(Food | Liked) * P(Liked)</a:t>
            </a:r>
            <a:endParaRPr lang="en-IN" sz="2400" dirty="0"/>
          </a:p>
          <a:p>
            <a:r>
              <a:rPr lang="en-IN" sz="2400" dirty="0"/>
              <a:t>                                     =(1/1) * (1/1) *(1/3) = 0.33</a:t>
            </a:r>
          </a:p>
          <a:p>
            <a:endParaRPr lang="en-IN" sz="2400" dirty="0"/>
          </a:p>
          <a:p>
            <a:r>
              <a:rPr lang="en-US" sz="2400" dirty="0"/>
              <a:t>P(Not Liked | attributes) = P(Delicious | Not Liked) * P(Food | Not Liked) * P(Not Liked)</a:t>
            </a:r>
          </a:p>
          <a:p>
            <a:r>
              <a:rPr lang="en-US" sz="2400" dirty="0"/>
              <a:t>                                             = (0)*(2/2)*(2/3) = 0</a:t>
            </a:r>
          </a:p>
          <a:p>
            <a:r>
              <a:rPr lang="en-US" sz="2400" dirty="0"/>
              <a:t>Hence the given sentence belongs to Liked class</a:t>
            </a:r>
          </a:p>
        </p:txBody>
      </p:sp>
    </p:spTree>
    <p:extLst>
      <p:ext uri="{BB962C8B-B14F-4D97-AF65-F5344CB8AC3E}">
        <p14:creationId xmlns:p14="http://schemas.microsoft.com/office/powerpoint/2010/main" val="941172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412"/>
          <a:stretch/>
        </p:blipFill>
        <p:spPr>
          <a:xfrm>
            <a:off x="2857501" y="304801"/>
            <a:ext cx="8315325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304801"/>
            <a:ext cx="79248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76201"/>
            <a:ext cx="8610600" cy="662939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682"/>
          <a:stretch/>
        </p:blipFill>
        <p:spPr>
          <a:xfrm>
            <a:off x="2857501" y="76201"/>
            <a:ext cx="8772525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1D27D-5C83-4EA3-BD08-D0EBA651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Course Outcomes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85143-C4E4-41F9-A575-4BFD6FFF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fld id="{6DF4C409-C017-451C-B236-E185BBA6E0E4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1925A-D501-46FD-94B7-48F74DE6F3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28700" y="2057400"/>
            <a:ext cx="12997815" cy="3317240"/>
          </a:xfrm>
        </p:spPr>
        <p:txBody>
          <a:bodyPr>
            <a:normAutofit/>
          </a:bodyPr>
          <a:lstStyle/>
          <a:p>
            <a:r>
              <a:rPr lang="en-US" dirty="0"/>
              <a:t>After completing this course, students should be able to:</a:t>
            </a:r>
          </a:p>
          <a:p>
            <a:endParaRPr lang="en-US" dirty="0"/>
          </a:p>
          <a:p>
            <a:r>
              <a:rPr lang="en-US" dirty="0"/>
              <a:t>CO1:  Understand the basic concepts of Machine Learning.</a:t>
            </a:r>
          </a:p>
          <a:p>
            <a:r>
              <a:rPr lang="en-US" dirty="0"/>
              <a:t>CO2: Formulate machine learning problems corresponding to different applications. </a:t>
            </a:r>
          </a:p>
          <a:p>
            <a:r>
              <a:rPr lang="en-US" dirty="0"/>
              <a:t>CO3: Understand the unsupervised learning techniques..  </a:t>
            </a:r>
          </a:p>
          <a:p>
            <a:r>
              <a:rPr lang="en-US" dirty="0"/>
              <a:t>CO4: Understanding the pre-processing activity done for Machine learning algorithm.</a:t>
            </a:r>
          </a:p>
          <a:p>
            <a:r>
              <a:rPr lang="en-US" dirty="0"/>
              <a:t>CO5: Understand neural networks implemented for various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72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66E4-D4A8-9791-CF58-3BD2D92C6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96BE4B6-474F-82DA-8B8A-D8D64C85839E}"/>
              </a:ext>
            </a:extLst>
          </p:cNvPr>
          <p:cNvSpPr txBox="1"/>
          <p:nvPr/>
        </p:nvSpPr>
        <p:spPr>
          <a:xfrm>
            <a:off x="73025" y="-180340"/>
            <a:ext cx="13809980" cy="27686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What</a:t>
            </a:r>
            <a:r>
              <a:rPr sz="3000" b="1" spc="-5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is</a:t>
            </a:r>
            <a:r>
              <a:rPr sz="3000" b="1" spc="-5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Machine</a:t>
            </a:r>
            <a:r>
              <a:rPr sz="3000" b="1" spc="-5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Learning?</a:t>
            </a:r>
            <a:endParaRPr sz="3000">
              <a:latin typeface="Times New Roman"/>
              <a:cs typeface="Times New Roman"/>
            </a:endParaRPr>
          </a:p>
          <a:p>
            <a:pPr marL="12700" marR="30480">
              <a:lnSpc>
                <a:spcPct val="100000"/>
              </a:lnSpc>
              <a:spcBef>
                <a:spcPts val="1200"/>
              </a:spcBef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3000" spc="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30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field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Computer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Science</a:t>
            </a:r>
            <a:r>
              <a:rPr sz="30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-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Artificial</a:t>
            </a:r>
            <a:r>
              <a:rPr sz="3000" spc="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Intelligence</a:t>
            </a:r>
            <a:r>
              <a:rPr sz="30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(AI)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that</a:t>
            </a:r>
            <a:r>
              <a:rPr sz="30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uses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algorithms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make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way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humans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learn.</a:t>
            </a:r>
            <a:endParaRPr sz="3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30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uses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algorithms</a:t>
            </a:r>
            <a:r>
              <a:rPr sz="30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patterns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30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build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model</a:t>
            </a:r>
            <a:r>
              <a:rPr sz="30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using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model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produce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desired</a:t>
            </a:r>
            <a:r>
              <a:rPr sz="3000" spc="-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output.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467C393-4D1E-FAFA-1A9E-6B14A3A76421}"/>
              </a:ext>
            </a:extLst>
          </p:cNvPr>
          <p:cNvSpPr txBox="1"/>
          <p:nvPr/>
        </p:nvSpPr>
        <p:spPr>
          <a:xfrm>
            <a:off x="73025" y="2715260"/>
            <a:ext cx="13813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4180" algn="l"/>
                <a:tab pos="2528570" algn="l"/>
                <a:tab pos="3405504" algn="l"/>
                <a:tab pos="4093210" algn="l"/>
                <a:tab pos="5096510" algn="l"/>
                <a:tab pos="6015990" algn="l"/>
                <a:tab pos="8110855" algn="l"/>
                <a:tab pos="9919335" algn="l"/>
                <a:tab pos="10817860" algn="l"/>
                <a:tab pos="12011660" algn="l"/>
              </a:tabLst>
            </a:pP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Through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use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algorithms,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machines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20" dirty="0">
                <a:solidFill>
                  <a:srgbClr val="2D2D2D"/>
                </a:solidFill>
                <a:latin typeface="Times New Roman"/>
                <a:cs typeface="Times New Roman"/>
              </a:rPr>
              <a:t>make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predictions,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B42DB3D-8ED5-B39A-28FB-891247CF9D78}"/>
              </a:ext>
            </a:extLst>
          </p:cNvPr>
          <p:cNvSpPr txBox="1"/>
          <p:nvPr/>
        </p:nvSpPr>
        <p:spPr>
          <a:xfrm>
            <a:off x="73025" y="3020060"/>
            <a:ext cx="826960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255">
              <a:lnSpc>
                <a:spcPct val="133300"/>
              </a:lnSpc>
              <a:spcBef>
                <a:spcPts val="100"/>
              </a:spcBef>
            </a:pP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recommendations,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decisions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as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well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as</a:t>
            </a:r>
            <a:r>
              <a:rPr sz="30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classifications.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Some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common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uses</a:t>
            </a:r>
            <a:r>
              <a:rPr sz="3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3000" spc="-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3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include: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Providing</a:t>
            </a:r>
            <a:r>
              <a:rPr sz="3000" b="1" spc="-10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online</a:t>
            </a:r>
            <a:r>
              <a:rPr sz="3000" b="1" spc="-10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recommendations,</a:t>
            </a:r>
            <a:endParaRPr sz="3000">
              <a:latin typeface="Times New Roman"/>
              <a:cs typeface="Times New Roman"/>
            </a:endParaRPr>
          </a:p>
          <a:p>
            <a:pPr marL="12700" marR="3988435">
              <a:lnSpc>
                <a:spcPct val="133300"/>
              </a:lnSpc>
            </a:pP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Filtering</a:t>
            </a:r>
            <a:r>
              <a:rPr sz="3000" b="1" spc="-6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spam</a:t>
            </a:r>
            <a:r>
              <a:rPr sz="3000" b="1" spc="-5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emails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Giving</a:t>
            </a:r>
            <a:r>
              <a:rPr sz="3000" b="1" spc="-8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web</a:t>
            </a:r>
            <a:r>
              <a:rPr sz="3000" b="1" spc="-8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search</a:t>
            </a:r>
            <a:r>
              <a:rPr sz="3000" b="1" spc="-8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results.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Classify</a:t>
            </a:r>
            <a:r>
              <a:rPr sz="3000" b="1" spc="-4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objects</a:t>
            </a:r>
            <a:r>
              <a:rPr sz="3000" b="1" spc="-5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and</a:t>
            </a:r>
            <a:r>
              <a:rPr sz="3000" b="1" spc="-5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assign</a:t>
            </a:r>
            <a:r>
              <a:rPr sz="3000" b="1" spc="-4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appropriate</a:t>
            </a:r>
            <a:r>
              <a:rPr sz="3000" b="1" spc="-5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73E24"/>
                </a:solidFill>
                <a:latin typeface="Times New Roman"/>
                <a:cs typeface="Times New Roman"/>
              </a:rPr>
              <a:t>class</a:t>
            </a:r>
            <a:r>
              <a:rPr sz="3000" b="1" spc="-5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labels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209743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81" y="1371600"/>
            <a:ext cx="10836920" cy="5225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C5CA9-3C86-B587-26B5-D743C8445E8A}"/>
              </a:ext>
            </a:extLst>
          </p:cNvPr>
          <p:cNvSpPr txBox="1"/>
          <p:nvPr/>
        </p:nvSpPr>
        <p:spPr>
          <a:xfrm>
            <a:off x="4076700" y="381000"/>
            <a:ext cx="7199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Discriminant Functions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711" y="212895"/>
            <a:ext cx="10869930" cy="25247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09245" indent="-296545">
              <a:spcBef>
                <a:spcPts val="580"/>
              </a:spcBef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A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rule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prescribes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action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take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based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observed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input.</a:t>
            </a:r>
            <a:endParaRPr sz="2400">
              <a:latin typeface="Carlito"/>
              <a:cs typeface="Carlito"/>
            </a:endParaRPr>
          </a:p>
          <a:p>
            <a:pPr marL="309880" marR="5080" indent="-297815">
              <a:spcBef>
                <a:spcPts val="480"/>
              </a:spcBef>
              <a:buFont typeface="Arial"/>
              <a:buChar char="•"/>
              <a:tabLst>
                <a:tab pos="309880" algn="l"/>
              </a:tabLst>
            </a:pPr>
            <a:r>
              <a:rPr sz="2400" dirty="0">
                <a:latin typeface="Carlito"/>
                <a:cs typeface="Carlito"/>
              </a:rPr>
              <a:t>Idea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Check: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What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reasonable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Rule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only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available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information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the prior,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cost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of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any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incorrect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equal?</a:t>
            </a:r>
            <a:endParaRPr sz="2400">
              <a:latin typeface="Carlito"/>
              <a:cs typeface="Carlito"/>
            </a:endParaRPr>
          </a:p>
          <a:p>
            <a:pPr marL="378460" indent="-365760">
              <a:spcBef>
                <a:spcPts val="480"/>
              </a:spcBef>
              <a:buFont typeface="Arial"/>
              <a:buChar char="•"/>
              <a:tabLst>
                <a:tab pos="378460" algn="l"/>
              </a:tabLst>
            </a:pPr>
            <a:r>
              <a:rPr sz="2400" dirty="0">
                <a:latin typeface="Carlito"/>
                <a:cs typeface="Carlito"/>
              </a:rPr>
              <a:t>Decide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dirty="0">
                <a:latin typeface="Arial"/>
                <a:cs typeface="Arial"/>
              </a:rPr>
              <a:t>ω</a:t>
            </a:r>
            <a:r>
              <a:rPr sz="2400" dirty="0">
                <a:latin typeface="Carlito"/>
                <a:cs typeface="Carlito"/>
              </a:rPr>
              <a:t>1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P(A)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P(B);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otherwise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decide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25" dirty="0">
                <a:latin typeface="Arial"/>
                <a:cs typeface="Arial"/>
              </a:rPr>
              <a:t>ω</a:t>
            </a:r>
            <a:r>
              <a:rPr sz="2400" spc="-25" dirty="0">
                <a:latin typeface="Carlito"/>
                <a:cs typeface="Carlito"/>
              </a:rPr>
              <a:t>2.</a:t>
            </a:r>
            <a:endParaRPr sz="2400">
              <a:latin typeface="Carlito"/>
              <a:cs typeface="Carlito"/>
            </a:endParaRPr>
          </a:p>
          <a:p>
            <a:pPr>
              <a:spcBef>
                <a:spcPts val="910"/>
              </a:spcBef>
              <a:buFont typeface="Arial"/>
              <a:buChar char="•"/>
            </a:pPr>
            <a:endParaRPr sz="2400">
              <a:latin typeface="Carlito"/>
              <a:cs typeface="Carlito"/>
            </a:endParaRPr>
          </a:p>
          <a:p>
            <a:pPr marL="309245" indent="-296545">
              <a:buFont typeface="Arial"/>
              <a:buChar char="•"/>
              <a:tabLst>
                <a:tab pos="309245" algn="l"/>
              </a:tabLst>
            </a:pPr>
            <a:r>
              <a:rPr sz="2400" dirty="0">
                <a:latin typeface="Carlito"/>
                <a:cs typeface="Carlito"/>
              </a:rPr>
              <a:t>Decision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or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algorithm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according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Baye’s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Theorem: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5020" y="2949993"/>
            <a:ext cx="1021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Choose: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454" y="2703873"/>
            <a:ext cx="3775710" cy="12388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spcBef>
                <a:spcPts val="835"/>
              </a:spcBef>
              <a:tabLst>
                <a:tab pos="591185" algn="l"/>
              </a:tabLst>
            </a:pPr>
            <a:r>
              <a:rPr sz="3600" spc="-25" dirty="0">
                <a:latin typeface="Carlito"/>
                <a:cs typeface="Carlito"/>
              </a:rPr>
              <a:t>{</a:t>
            </a:r>
            <a:r>
              <a:rPr sz="2800" spc="-25" dirty="0">
                <a:latin typeface="Carlito"/>
                <a:cs typeface="Carlito"/>
              </a:rPr>
              <a:t>A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400" dirty="0">
                <a:latin typeface="Carlito"/>
                <a:cs typeface="Carlito"/>
              </a:rPr>
              <a:t>if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P(X|A)P(A)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P(X|B)P(B)</a:t>
            </a:r>
            <a:endParaRPr sz="2400">
              <a:latin typeface="Carlito"/>
              <a:cs typeface="Carlito"/>
            </a:endParaRPr>
          </a:p>
          <a:p>
            <a:pPr marL="21590">
              <a:spcBef>
                <a:spcPts val="655"/>
              </a:spcBef>
            </a:pPr>
            <a:r>
              <a:rPr sz="3200" spc="-20" dirty="0">
                <a:latin typeface="Carlito"/>
                <a:cs typeface="Carlito"/>
              </a:rPr>
              <a:t>{</a:t>
            </a:r>
            <a:r>
              <a:rPr sz="3200" spc="-180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6763" y="3531141"/>
            <a:ext cx="3196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latin typeface="Carlito"/>
                <a:cs typeface="Carlito"/>
              </a:rPr>
              <a:t>if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P(X|B)P(B)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&gt;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P(X|A)P(A)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26435" y="2708919"/>
            <a:ext cx="5244039" cy="393304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80" y="260647"/>
            <a:ext cx="12025469" cy="63365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6161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983" y="260647"/>
            <a:ext cx="11665766" cy="633658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05964" y="26979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0" dirty="0"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1190" y="56686"/>
            <a:ext cx="12286615" cy="635508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What</a:t>
            </a:r>
            <a:r>
              <a:rPr sz="2800" b="1" spc="-55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is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our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probability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424242"/>
                </a:solidFill>
                <a:latin typeface="Carlito"/>
                <a:cs typeface="Carlito"/>
              </a:rPr>
              <a:t>of</a:t>
            </a:r>
            <a:r>
              <a:rPr sz="2800" b="1" spc="-50" dirty="0">
                <a:solidFill>
                  <a:srgbClr val="424242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424242"/>
                </a:solidFill>
                <a:latin typeface="Carlito"/>
                <a:cs typeface="Carlito"/>
              </a:rPr>
              <a:t>error?</a:t>
            </a:r>
            <a:endParaRPr sz="2800">
              <a:latin typeface="Carlito"/>
              <a:cs typeface="Carlito"/>
            </a:endParaRPr>
          </a:p>
          <a:p>
            <a:pPr marL="354965" indent="-289560">
              <a:spcBef>
                <a:spcPts val="560"/>
              </a:spcBef>
              <a:buFont typeface="Arial"/>
              <a:buChar char="•"/>
              <a:tabLst>
                <a:tab pos="354965" algn="l"/>
              </a:tabLst>
            </a:pPr>
            <a:r>
              <a:rPr sz="2800" dirty="0">
                <a:latin typeface="Carlito"/>
                <a:cs typeface="Carlito"/>
              </a:rPr>
              <a:t>For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two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class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situation,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have</a:t>
            </a:r>
            <a:endParaRPr sz="2800">
              <a:latin typeface="Carlito"/>
              <a:cs typeface="Carlito"/>
            </a:endParaRPr>
          </a:p>
          <a:p>
            <a:pPr marL="435609" indent="-370205">
              <a:spcBef>
                <a:spcPts val="560"/>
              </a:spcBef>
              <a:buFont typeface="Arial"/>
              <a:buChar char="•"/>
              <a:tabLst>
                <a:tab pos="435609" algn="l"/>
                <a:tab pos="2298065" algn="l"/>
              </a:tabLst>
            </a:pPr>
            <a:r>
              <a:rPr sz="2800" dirty="0">
                <a:latin typeface="Carlito"/>
                <a:cs typeface="Carlito"/>
              </a:rPr>
              <a:t>P(error|x)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=</a:t>
            </a:r>
            <a:r>
              <a:rPr sz="2800" dirty="0">
                <a:latin typeface="Carlito"/>
                <a:cs typeface="Carlito"/>
              </a:rPr>
              <a:t>	{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P(A|x)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B</a:t>
            </a:r>
            <a:endParaRPr sz="2800">
              <a:latin typeface="Carlito"/>
              <a:cs typeface="Carlito"/>
            </a:endParaRPr>
          </a:p>
          <a:p>
            <a:pPr marL="2268220"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{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P(B|x)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50" dirty="0">
                <a:latin typeface="Carlito"/>
                <a:cs typeface="Carlito"/>
              </a:rPr>
              <a:t>A</a:t>
            </a:r>
            <a:endParaRPr sz="2800">
              <a:latin typeface="Carlito"/>
              <a:cs typeface="Carlito"/>
            </a:endParaRPr>
          </a:p>
          <a:p>
            <a:pPr marL="354965" marR="2191385" indent="-290195">
              <a:lnSpc>
                <a:spcPts val="3920"/>
              </a:lnSpc>
              <a:spcBef>
                <a:spcPts val="220"/>
              </a:spcBef>
              <a:buFont typeface="Arial"/>
              <a:buChar char="•"/>
              <a:tabLst>
                <a:tab pos="469265" algn="l"/>
              </a:tabLst>
            </a:pPr>
            <a:r>
              <a:rPr sz="2800" dirty="0">
                <a:latin typeface="Carlito"/>
                <a:cs typeface="Carlito"/>
              </a:rPr>
              <a:t>We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can</a:t>
            </a:r>
            <a:r>
              <a:rPr sz="2800" spc="-7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minimize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by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following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posterior: 	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P(A|x)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&gt;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P(B|x)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340"/>
              </a:spcBef>
            </a:pP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error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becomes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P(error|x)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=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[P(A|x),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P(B|x)]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560"/>
              </a:spcBef>
            </a:pPr>
            <a:r>
              <a:rPr sz="2800" b="1" spc="-25" dirty="0">
                <a:solidFill>
                  <a:srgbClr val="FF0000"/>
                </a:solidFill>
                <a:latin typeface="Carlito"/>
                <a:cs typeface="Carlito"/>
              </a:rPr>
              <a:t>Equivalently,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Decide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if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p(x|A)P(A)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&gt;</a:t>
            </a:r>
            <a:r>
              <a:rPr sz="2800" b="1" spc="-5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rlito"/>
                <a:cs typeface="Carlito"/>
              </a:rPr>
              <a:t>p(x|B)P(B);</a:t>
            </a:r>
            <a:endParaRPr sz="2800">
              <a:latin typeface="Carlito"/>
              <a:cs typeface="Carlito"/>
            </a:endParaRPr>
          </a:p>
          <a:p>
            <a:pPr marL="12700" marR="446405">
              <a:lnSpc>
                <a:spcPct val="108300"/>
              </a:lnSpc>
              <a:spcBef>
                <a:spcPts val="280"/>
              </a:spcBef>
            </a:pPr>
            <a:r>
              <a:rPr sz="2800" dirty="0">
                <a:latin typeface="Carlito"/>
                <a:cs typeface="Carlito"/>
              </a:rPr>
              <a:t>otherwise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decide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I.e.,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evidence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term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is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not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used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in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making. </a:t>
            </a:r>
            <a:r>
              <a:rPr sz="2800" spc="-25" dirty="0">
                <a:latin typeface="Carlito"/>
                <a:cs typeface="Carlito"/>
              </a:rPr>
              <a:t>Conversely,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if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have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uniform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priors,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will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rely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exclusively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likelihoods.</a:t>
            </a:r>
            <a:endParaRPr sz="2800">
              <a:latin typeface="Carlito"/>
              <a:cs typeface="Carlito"/>
            </a:endParaRPr>
          </a:p>
          <a:p>
            <a:pPr marL="12700">
              <a:spcBef>
                <a:spcPts val="560"/>
              </a:spcBef>
            </a:pPr>
            <a:r>
              <a:rPr sz="2800" dirty="0">
                <a:latin typeface="Carlito"/>
                <a:cs typeface="Carlito"/>
              </a:rPr>
              <a:t>T</a:t>
            </a:r>
            <a:r>
              <a:rPr sz="2800" b="1" dirty="0">
                <a:latin typeface="Carlito"/>
                <a:cs typeface="Carlito"/>
              </a:rPr>
              <a:t>ake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Home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Message: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Decision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making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relies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on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both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priors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and</a:t>
            </a:r>
            <a:r>
              <a:rPr sz="2800" b="1" spc="-70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the</a:t>
            </a:r>
            <a:r>
              <a:rPr sz="2800" b="1" spc="-6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likelihoods</a:t>
            </a:r>
            <a:endParaRPr sz="2800">
              <a:latin typeface="Carlito"/>
              <a:cs typeface="Carlito"/>
            </a:endParaRPr>
          </a:p>
          <a:p>
            <a:pPr marL="12700"/>
            <a:r>
              <a:rPr sz="2800" dirty="0">
                <a:latin typeface="Carlito"/>
                <a:cs typeface="Carlito"/>
              </a:rPr>
              <a:t>and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Bayes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Decision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Rule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combines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them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to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achieve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the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minimum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probability</a:t>
            </a:r>
            <a:r>
              <a:rPr sz="2800" spc="-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of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error.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900" y="95349"/>
            <a:ext cx="12954000" cy="6667500"/>
            <a:chOff x="0" y="95349"/>
            <a:chExt cx="12954000" cy="666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3716" y="1886958"/>
              <a:ext cx="4213966" cy="30840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5349"/>
              <a:ext cx="12954000" cy="6667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7838"/>
          <a:stretch/>
        </p:blipFill>
        <p:spPr>
          <a:xfrm>
            <a:off x="2324100" y="2743201"/>
            <a:ext cx="7696200" cy="685799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0" y="1371601"/>
            <a:ext cx="8001000" cy="4571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16EE-8077-414C-BFF4-EB4BF19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Deep Learning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79AAF-C46E-489C-B870-AE0B0A57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60" y="1905000"/>
            <a:ext cx="12997815" cy="2123658"/>
          </a:xfrm>
        </p:spPr>
        <p:txBody>
          <a:bodyPr/>
          <a:lstStyle/>
          <a:p>
            <a:r>
              <a:rPr lang="en-US" dirty="0"/>
              <a:t>It is the subset of ML, which mimic human brain. </a:t>
            </a:r>
          </a:p>
          <a:p>
            <a:endParaRPr lang="en-US" dirty="0"/>
          </a:p>
          <a:p>
            <a:r>
              <a:rPr lang="en-US" dirty="0"/>
              <a:t>Three popular Deep Learning Techniques are: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ANN – Artificial Neural Network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CNN- Convolution Neural Network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RNN- Recurrent Neural Network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0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500" y="532268"/>
            <a:ext cx="8229599" cy="57934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5627096" y="6377941"/>
            <a:ext cx="3312414" cy="1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pPr marL="12700">
                <a:lnSpc>
                  <a:spcPts val="1240"/>
                </a:lnSpc>
              </a:pPr>
              <a:t>22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123750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6AE34-7853-78F8-0CAC-E2684E26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8"/>
          <a:stretch/>
        </p:blipFill>
        <p:spPr>
          <a:xfrm>
            <a:off x="1104900" y="152400"/>
            <a:ext cx="11582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88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2337B4-7570-93BF-BE70-C95536605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-860285"/>
            <a:ext cx="13182600" cy="714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to make machines intelligent like humans.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helps the car drive safely by understanding traffic rules, reading signs, avoiding people — like a human would.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how machines learn from data to become intelligent.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helps it learn from thousands of hours of driving data — so it recognizes objects like stop signs or pedestrians.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3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522C-ACA9-4DC3-9C98-AEFFD319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Features and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2C7E-608C-4ACF-B05D-7C33B18D3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63862"/>
            <a:ext cx="13182600" cy="4539208"/>
          </a:xfrm>
        </p:spPr>
        <p:txBody>
          <a:bodyPr>
            <a:normAutofit fontScale="32500" lnSpcReduction="20000"/>
          </a:bodyPr>
          <a:lstStyle/>
          <a:p>
            <a:r>
              <a:rPr lang="en-US" sz="11200" dirty="0"/>
              <a:t>Properties or attributes used to classify the objects are called features.</a:t>
            </a:r>
          </a:p>
          <a:p>
            <a:endParaRPr lang="en-US" sz="11200" dirty="0"/>
          </a:p>
          <a:p>
            <a:r>
              <a:rPr lang="en-IN" sz="11200" dirty="0"/>
              <a:t>A collection of “similar” (not necessarily same) objects are grouped together as one “class”.</a:t>
            </a:r>
          </a:p>
          <a:p>
            <a:r>
              <a:rPr lang="en-IN" sz="11200" dirty="0"/>
              <a:t>For example: </a:t>
            </a:r>
          </a:p>
          <a:p>
            <a:endParaRPr lang="en-IN" sz="11200" dirty="0"/>
          </a:p>
          <a:p>
            <a:r>
              <a:rPr lang="en-IN" sz="11200" dirty="0"/>
              <a:t> All the above are classified as character T</a:t>
            </a:r>
          </a:p>
          <a:p>
            <a:endParaRPr lang="en-IN" sz="11200" dirty="0"/>
          </a:p>
          <a:p>
            <a:r>
              <a:rPr lang="en-IN" sz="11200" dirty="0"/>
              <a:t>Classes are identified by a label.</a:t>
            </a:r>
          </a:p>
          <a:p>
            <a:endParaRPr lang="en-IN" sz="11200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259464"/>
            <a:ext cx="4986784" cy="624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65AC86-7A5C-1BD6-CC9B-E9C462A0A28A}"/>
              </a:ext>
            </a:extLst>
          </p:cNvPr>
          <p:cNvSpPr txBox="1"/>
          <p:nvPr/>
        </p:nvSpPr>
        <p:spPr>
          <a:xfrm>
            <a:off x="4914900" y="31366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239BF-8457-B69D-5A6E-870E3B8478D6}"/>
              </a:ext>
            </a:extLst>
          </p:cNvPr>
          <p:cNvSpPr txBox="1"/>
          <p:nvPr/>
        </p:nvSpPr>
        <p:spPr>
          <a:xfrm>
            <a:off x="4762500" y="25122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810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A4F7F-4CEA-4918-AA04-9D472F30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Samples or patterns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1173-1957-42DB-9606-2F6D1CA9E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76400"/>
            <a:ext cx="13639800" cy="43434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The individual items or objects or situations to be classified will be referred as </a:t>
            </a:r>
            <a:r>
              <a:rPr lang="en-US" sz="3200" b="1" dirty="0">
                <a:solidFill>
                  <a:srgbClr val="FF0000"/>
                </a:solidFill>
              </a:rPr>
              <a:t>samples or patterns or </a:t>
            </a:r>
            <a:r>
              <a:rPr lang="en-US" sz="3200" b="1" dirty="0">
                <a:solidFill>
                  <a:srgbClr val="00B050"/>
                </a:solidFill>
              </a:rPr>
              <a:t>data.</a:t>
            </a:r>
          </a:p>
          <a:p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The set of data is  called “Data Set”.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5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Training and Testing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24" y="1143000"/>
            <a:ext cx="14020800" cy="5406136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Training set </a:t>
            </a:r>
            <a:r>
              <a:rPr lang="en-US" sz="2400" dirty="0"/>
              <a:t>: 70 to 80% of the available data will be used for training the system.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 In Supervised classification T</a:t>
            </a:r>
            <a:r>
              <a:rPr lang="en-US" sz="2400" dirty="0">
                <a:solidFill>
                  <a:srgbClr val="202124"/>
                </a:solidFill>
              </a:rPr>
              <a:t>raining data is </a:t>
            </a:r>
            <a:r>
              <a:rPr lang="en-US" sz="2400" b="1" dirty="0">
                <a:solidFill>
                  <a:srgbClr val="202124"/>
                </a:solidFill>
              </a:rPr>
              <a:t>the data you use to train an algorithm or machine learning model to predict the outcome you design your model to predict</a:t>
            </a:r>
            <a:r>
              <a:rPr lang="en-US" sz="2400" dirty="0">
                <a:solidFill>
                  <a:srgbClr val="202124"/>
                </a:solidFill>
              </a:rPr>
              <a:t>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Testing set </a:t>
            </a:r>
            <a:r>
              <a:rPr lang="en-US" sz="2400" dirty="0"/>
              <a:t>: around 20-30% will be used for testing the system. </a:t>
            </a:r>
            <a:r>
              <a:rPr lang="en-US" sz="2400" dirty="0">
                <a:solidFill>
                  <a:srgbClr val="202124"/>
                </a:solidFill>
              </a:rPr>
              <a:t>Test data is used to measure the performance, such as accuracy or efficiency, of the algorithm you are using to train the machine.</a:t>
            </a:r>
          </a:p>
          <a:p>
            <a:pPr lvl="1"/>
            <a:endParaRPr lang="en-US" sz="2400" dirty="0">
              <a:solidFill>
                <a:srgbClr val="202124"/>
              </a:solidFill>
            </a:endParaRPr>
          </a:p>
          <a:p>
            <a:pPr lvl="1"/>
            <a:r>
              <a:rPr lang="en-US" sz="2400" dirty="0">
                <a:solidFill>
                  <a:srgbClr val="202124"/>
                </a:solidFill>
              </a:rPr>
              <a:t>Testing is the measure of quality of your algorithm.</a:t>
            </a:r>
          </a:p>
          <a:p>
            <a:pPr lvl="1"/>
            <a:endParaRPr lang="en-US" sz="2400" dirty="0">
              <a:solidFill>
                <a:srgbClr val="202124"/>
              </a:solidFill>
            </a:endParaRPr>
          </a:p>
          <a:p>
            <a:pPr lvl="1"/>
            <a:r>
              <a:rPr lang="en-US" sz="2400" dirty="0">
                <a:solidFill>
                  <a:srgbClr val="202124"/>
                </a:solidFill>
              </a:rPr>
              <a:t>Many a times even after 80% testing, failures can be see during testing, reason being not good representation of the test data in the training set. </a:t>
            </a:r>
          </a:p>
          <a:p>
            <a:pPr lvl="1"/>
            <a:endParaRPr lang="en-US" dirty="0">
              <a:solidFill>
                <a:srgbClr val="20212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2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4DD5-E2EA-8D84-F6B9-12660559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Training and Validation Data Sets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955A-5D97-74DB-A56A-DAE1FBCEF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449" y="1064305"/>
            <a:ext cx="12997815" cy="430887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C1880-720B-BE9B-F907-F1A7B6AB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71" y="1381360"/>
            <a:ext cx="6518495" cy="54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94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1A68-C33F-46EA-BECD-EBAA5928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IN" dirty="0"/>
              <a:t>Model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4FAC3-7D02-42E3-A590-27B04D8A3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524000"/>
            <a:ext cx="12649201" cy="4724400"/>
          </a:xfrm>
        </p:spPr>
        <p:txBody>
          <a:bodyPr>
            <a:normAutofit/>
          </a:bodyPr>
          <a:lstStyle/>
          <a:p>
            <a:r>
              <a:rPr lang="en-IN" dirty="0"/>
              <a:t>It is the process of selecting the optimal model from the set of candidate models, for a given data.</a:t>
            </a:r>
          </a:p>
          <a:p>
            <a:endParaRPr lang="en-IN" dirty="0"/>
          </a:p>
          <a:p>
            <a:r>
              <a:rPr lang="en-IN" dirty="0"/>
              <a:t>Data used in learning:</a:t>
            </a:r>
          </a:p>
          <a:p>
            <a:pPr lvl="1"/>
            <a:r>
              <a:rPr lang="en-IN" dirty="0"/>
              <a:t>Training Set (Usually 60%)</a:t>
            </a:r>
          </a:p>
          <a:p>
            <a:pPr lvl="1"/>
            <a:r>
              <a:rPr lang="en-IN" dirty="0"/>
              <a:t>Validation set – Cross Validation  (20%) : Validated on different models on the same training set</a:t>
            </a:r>
          </a:p>
          <a:p>
            <a:pPr lvl="1"/>
            <a:r>
              <a:rPr lang="en-IN" dirty="0"/>
              <a:t>Test data (20%) : Unseen data</a:t>
            </a:r>
          </a:p>
          <a:p>
            <a:endParaRPr lang="en-IN" dirty="0"/>
          </a:p>
          <a:p>
            <a:r>
              <a:rPr lang="en-IN" dirty="0"/>
              <a:t>Model Selection is finding the optimal model which minimizes both bias and variance.</a:t>
            </a:r>
          </a:p>
          <a:p>
            <a:endParaRPr lang="en-IN" dirty="0"/>
          </a:p>
          <a:p>
            <a:r>
              <a:rPr lang="en-IN" dirty="0"/>
              <a:t>Bias is the error during training and Variance is the error during testing</a:t>
            </a:r>
          </a:p>
        </p:txBody>
      </p:sp>
    </p:spTree>
    <p:extLst>
      <p:ext uri="{BB962C8B-B14F-4D97-AF65-F5344CB8AC3E}">
        <p14:creationId xmlns:p14="http://schemas.microsoft.com/office/powerpoint/2010/main" val="416647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2E63-D3AF-43D0-7F94-3E70FB54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0" y="304800"/>
            <a:ext cx="13498679" cy="67710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2BECB-C646-0819-487F-8A447911A7C0}"/>
              </a:ext>
            </a:extLst>
          </p:cNvPr>
          <p:cNvSpPr txBox="1"/>
          <p:nvPr/>
        </p:nvSpPr>
        <p:spPr>
          <a:xfrm>
            <a:off x="483233" y="1752600"/>
            <a:ext cx="134986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1: Introduction &amp; Bayesian Decision Theory: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Machine Learning? Examples of Machine Learning Applications: Learning Associations, Classification, Regression, unsupervised Learning, Reinforcement Learning.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Bayesian Decision Theory: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Introduction, Classification, Losses and Risks, Discriminant Functions. </a:t>
            </a:r>
          </a:p>
        </p:txBody>
      </p:sp>
    </p:spTree>
    <p:extLst>
      <p:ext uri="{BB962C8B-B14F-4D97-AF65-F5344CB8AC3E}">
        <p14:creationId xmlns:p14="http://schemas.microsoft.com/office/powerpoint/2010/main" val="2665010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422" y="1211277"/>
            <a:ext cx="13273405" cy="5406390"/>
          </a:xfrm>
          <a:custGeom>
            <a:avLst/>
            <a:gdLst/>
            <a:ahLst/>
            <a:cxnLst/>
            <a:rect l="l" t="t" r="r" b="b"/>
            <a:pathLst>
              <a:path w="13273405" h="5406390">
                <a:moveTo>
                  <a:pt x="13272974" y="5406000"/>
                </a:moveTo>
                <a:lnTo>
                  <a:pt x="0" y="5406000"/>
                </a:lnTo>
                <a:lnTo>
                  <a:pt x="0" y="0"/>
                </a:lnTo>
                <a:lnTo>
                  <a:pt x="13272974" y="0"/>
                </a:lnTo>
                <a:lnTo>
                  <a:pt x="13272974" y="5406000"/>
                </a:lnTo>
                <a:close/>
              </a:path>
            </a:pathLst>
          </a:custGeom>
          <a:solidFill>
            <a:srgbClr val="E7EC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8072" y="1204927"/>
          <a:ext cx="13272135" cy="5404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5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Task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Classification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Input</a:t>
                      </a:r>
                      <a:r>
                        <a:rPr sz="2400" b="1" spc="-6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Data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Output</a:t>
                      </a:r>
                      <a:r>
                        <a:rPr sz="2400" b="1" spc="-7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Response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Character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Optical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Signals</a:t>
                      </a:r>
                      <a:r>
                        <a:rPr sz="2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Strokes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character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Speech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Acoustic</a:t>
                      </a:r>
                      <a:r>
                        <a:rPr sz="2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Waveforms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word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Speaker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Recognition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Voice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speaker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Weather</a:t>
                      </a:r>
                      <a:r>
                        <a:rPr sz="24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Prediction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Weather</a:t>
                      </a:r>
                      <a:r>
                        <a:rPr sz="24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Maps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Weather</a:t>
                      </a:r>
                      <a:r>
                        <a:rPr sz="24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Forecasts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5010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Medical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Diagnosis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Symptoms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Disease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E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4425"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Stock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Market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Prediction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Financial</a:t>
                      </a:r>
                      <a:r>
                        <a:rPr sz="2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News</a:t>
                      </a:r>
                      <a:r>
                        <a:rPr sz="24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Charts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Predicted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Market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ups</a:t>
                      </a:r>
                      <a:r>
                        <a:rPr sz="2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Downs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2821" y="375194"/>
            <a:ext cx="8926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685" algn="l"/>
              </a:tabLst>
            </a:pP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Input</a:t>
            </a:r>
            <a:r>
              <a:rPr sz="28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8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8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Output</a:t>
            </a:r>
            <a:r>
              <a:rPr sz="2800" b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Response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	for</a:t>
            </a:r>
            <a:r>
              <a:rPr sz="2800" b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Various</a:t>
            </a:r>
            <a:r>
              <a:rPr sz="28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467995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Handwriting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Recognition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7162" y="651916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7004" y="1652588"/>
            <a:ext cx="5866765" cy="4498340"/>
            <a:chOff x="1587004" y="1652588"/>
            <a:chExt cx="5866765" cy="44983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7004" y="1652588"/>
              <a:ext cx="4991964" cy="44981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00825" y="3429000"/>
              <a:ext cx="840105" cy="495300"/>
            </a:xfrm>
            <a:custGeom>
              <a:avLst/>
              <a:gdLst/>
              <a:ahLst/>
              <a:cxnLst/>
              <a:rect l="l" t="t" r="r" b="b"/>
              <a:pathLst>
                <a:path w="840104" h="495300">
                  <a:moveTo>
                    <a:pt x="592455" y="495299"/>
                  </a:moveTo>
                  <a:lnTo>
                    <a:pt x="592455" y="371474"/>
                  </a:lnTo>
                  <a:lnTo>
                    <a:pt x="0" y="371474"/>
                  </a:lnTo>
                  <a:lnTo>
                    <a:pt x="0" y="123824"/>
                  </a:lnTo>
                  <a:lnTo>
                    <a:pt x="592455" y="123824"/>
                  </a:lnTo>
                  <a:lnTo>
                    <a:pt x="592455" y="0"/>
                  </a:lnTo>
                  <a:lnTo>
                    <a:pt x="840105" y="247649"/>
                  </a:lnTo>
                  <a:lnTo>
                    <a:pt x="592455" y="49529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00825" y="3429000"/>
              <a:ext cx="840105" cy="495300"/>
            </a:xfrm>
            <a:custGeom>
              <a:avLst/>
              <a:gdLst/>
              <a:ahLst/>
              <a:cxnLst/>
              <a:rect l="l" t="t" r="r" b="b"/>
              <a:pathLst>
                <a:path w="840104" h="495300">
                  <a:moveTo>
                    <a:pt x="0" y="123824"/>
                  </a:moveTo>
                  <a:lnTo>
                    <a:pt x="592455" y="123824"/>
                  </a:lnTo>
                  <a:lnTo>
                    <a:pt x="592455" y="0"/>
                  </a:lnTo>
                  <a:lnTo>
                    <a:pt x="840105" y="247649"/>
                  </a:lnTo>
                  <a:lnTo>
                    <a:pt x="592455" y="495299"/>
                  </a:lnTo>
                  <a:lnTo>
                    <a:pt x="592455" y="371474"/>
                  </a:lnTo>
                  <a:lnTo>
                    <a:pt x="0" y="371474"/>
                  </a:lnTo>
                  <a:lnTo>
                    <a:pt x="0" y="123824"/>
                  </a:lnTo>
                  <a:close/>
                </a:path>
              </a:pathLst>
            </a:custGeom>
            <a:ln w="25399">
              <a:solidFill>
                <a:srgbClr val="385E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6623" y="1652588"/>
            <a:ext cx="5026510" cy="44981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3821429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Number</a:t>
            </a:r>
            <a:r>
              <a:rPr sz="3000" b="1" spc="-12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/</a:t>
            </a:r>
            <a:r>
              <a:rPr sz="3000" b="1" spc="-7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Licence</a:t>
            </a:r>
            <a:r>
              <a:rPr sz="3000" b="1" spc="-6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Plate</a:t>
            </a:r>
            <a:r>
              <a:rPr sz="3000" b="1" spc="-7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Recognition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7162" y="651916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Times New Roman"/>
                <a:cs typeface="Times New Roman"/>
              </a:rPr>
              <a:t>8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206" y="2209801"/>
            <a:ext cx="11471487" cy="34147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492379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Biometric</a:t>
            </a:r>
            <a:r>
              <a:rPr sz="3000" b="1" spc="-17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Recognition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7162" y="6519164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Times New Roman"/>
                <a:cs typeface="Times New Roman"/>
              </a:rPr>
              <a:t>9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0332" y="2133604"/>
            <a:ext cx="10061256" cy="35655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4521835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Face</a:t>
            </a:r>
            <a:r>
              <a:rPr sz="3000" b="1" spc="-8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Detection/Recognition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10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29506" y="1806578"/>
            <a:ext cx="4648200" cy="2644775"/>
            <a:chOff x="4129506" y="1806578"/>
            <a:chExt cx="4648200" cy="2644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9506" y="1806578"/>
              <a:ext cx="4647797" cy="21466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35792" y="3981450"/>
              <a:ext cx="840105" cy="457200"/>
            </a:xfrm>
            <a:custGeom>
              <a:avLst/>
              <a:gdLst/>
              <a:ahLst/>
              <a:cxnLst/>
              <a:rect l="l" t="t" r="r" b="b"/>
              <a:pathLst>
                <a:path w="840104" h="457200">
                  <a:moveTo>
                    <a:pt x="420051" y="457199"/>
                  </a:moveTo>
                  <a:lnTo>
                    <a:pt x="0" y="228599"/>
                  </a:lnTo>
                  <a:lnTo>
                    <a:pt x="210026" y="228599"/>
                  </a:lnTo>
                  <a:lnTo>
                    <a:pt x="210026" y="0"/>
                  </a:lnTo>
                  <a:lnTo>
                    <a:pt x="630078" y="0"/>
                  </a:lnTo>
                  <a:lnTo>
                    <a:pt x="630078" y="228599"/>
                  </a:lnTo>
                  <a:lnTo>
                    <a:pt x="840104" y="228599"/>
                  </a:lnTo>
                  <a:lnTo>
                    <a:pt x="420051" y="45719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35792" y="3981450"/>
              <a:ext cx="840105" cy="457200"/>
            </a:xfrm>
            <a:custGeom>
              <a:avLst/>
              <a:gdLst/>
              <a:ahLst/>
              <a:cxnLst/>
              <a:rect l="l" t="t" r="r" b="b"/>
              <a:pathLst>
                <a:path w="840104" h="457200">
                  <a:moveTo>
                    <a:pt x="0" y="228599"/>
                  </a:moveTo>
                  <a:lnTo>
                    <a:pt x="210026" y="228599"/>
                  </a:lnTo>
                  <a:lnTo>
                    <a:pt x="210026" y="0"/>
                  </a:lnTo>
                  <a:lnTo>
                    <a:pt x="630078" y="0"/>
                  </a:lnTo>
                  <a:lnTo>
                    <a:pt x="630078" y="228599"/>
                  </a:lnTo>
                  <a:lnTo>
                    <a:pt x="840104" y="228599"/>
                  </a:lnTo>
                  <a:lnTo>
                    <a:pt x="420051" y="457199"/>
                  </a:lnTo>
                  <a:lnTo>
                    <a:pt x="0" y="228599"/>
                  </a:lnTo>
                  <a:close/>
                </a:path>
              </a:pathLst>
            </a:custGeom>
            <a:ln w="25399">
              <a:solidFill>
                <a:srgbClr val="385E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0542" y="4559301"/>
            <a:ext cx="5509211" cy="204094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308590" y="5353050"/>
            <a:ext cx="745490" cy="482600"/>
            <a:chOff x="10308590" y="5353050"/>
            <a:chExt cx="745490" cy="482600"/>
          </a:xfrm>
        </p:grpSpPr>
        <p:sp>
          <p:nvSpPr>
            <p:cNvPr id="10" name="object 10"/>
            <p:cNvSpPr/>
            <p:nvPr/>
          </p:nvSpPr>
          <p:spPr>
            <a:xfrm>
              <a:off x="10321290" y="5365750"/>
              <a:ext cx="720090" cy="457200"/>
            </a:xfrm>
            <a:custGeom>
              <a:avLst/>
              <a:gdLst/>
              <a:ahLst/>
              <a:cxnLst/>
              <a:rect l="l" t="t" r="r" b="b"/>
              <a:pathLst>
                <a:path w="720090" h="457200">
                  <a:moveTo>
                    <a:pt x="491491" y="457199"/>
                  </a:moveTo>
                  <a:lnTo>
                    <a:pt x="491491" y="342899"/>
                  </a:lnTo>
                  <a:lnTo>
                    <a:pt x="0" y="342899"/>
                  </a:lnTo>
                  <a:lnTo>
                    <a:pt x="0" y="114299"/>
                  </a:lnTo>
                  <a:lnTo>
                    <a:pt x="491491" y="114299"/>
                  </a:lnTo>
                  <a:lnTo>
                    <a:pt x="491491" y="0"/>
                  </a:lnTo>
                  <a:lnTo>
                    <a:pt x="720091" y="228599"/>
                  </a:lnTo>
                  <a:lnTo>
                    <a:pt x="491491" y="45719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21290" y="5365750"/>
              <a:ext cx="720090" cy="457200"/>
            </a:xfrm>
            <a:custGeom>
              <a:avLst/>
              <a:gdLst/>
              <a:ahLst/>
              <a:cxnLst/>
              <a:rect l="l" t="t" r="r" b="b"/>
              <a:pathLst>
                <a:path w="720090" h="457200">
                  <a:moveTo>
                    <a:pt x="0" y="114299"/>
                  </a:moveTo>
                  <a:lnTo>
                    <a:pt x="491491" y="114299"/>
                  </a:lnTo>
                  <a:lnTo>
                    <a:pt x="491491" y="0"/>
                  </a:lnTo>
                  <a:lnTo>
                    <a:pt x="720091" y="228599"/>
                  </a:lnTo>
                  <a:lnTo>
                    <a:pt x="491491" y="457199"/>
                  </a:lnTo>
                  <a:lnTo>
                    <a:pt x="491491" y="342899"/>
                  </a:lnTo>
                  <a:lnTo>
                    <a:pt x="0" y="342899"/>
                  </a:lnTo>
                  <a:lnTo>
                    <a:pt x="0" y="114299"/>
                  </a:lnTo>
                  <a:close/>
                </a:path>
              </a:pathLst>
            </a:custGeom>
            <a:ln w="25399">
              <a:solidFill>
                <a:srgbClr val="385E8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60752" y="2880237"/>
            <a:ext cx="123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48925" y="3989899"/>
            <a:ext cx="1189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Matching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54439" y="5378961"/>
            <a:ext cx="148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91" y="3603421"/>
            <a:ext cx="4547937" cy="24292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015" y="661244"/>
            <a:ext cx="4446978" cy="24717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82394" y="502094"/>
            <a:ext cx="5095837" cy="2646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67964" y="3429000"/>
            <a:ext cx="5670629" cy="27002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46482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Fingerprint</a:t>
            </a:r>
            <a:r>
              <a:rPr sz="3000" b="1" spc="-15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Classification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12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1062" y="2558908"/>
            <a:ext cx="11252641" cy="38809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38556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Unmanned</a:t>
            </a:r>
            <a:r>
              <a:rPr sz="3000" b="1" spc="-9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30" dirty="0">
                <a:solidFill>
                  <a:srgbClr val="FF3300"/>
                </a:solidFill>
                <a:latin typeface="Times New Roman"/>
                <a:cs typeface="Times New Roman"/>
              </a:rPr>
              <a:t>Vehicles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13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25" y="3733800"/>
            <a:ext cx="3662958" cy="2108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0779" y="2846388"/>
            <a:ext cx="5040630" cy="13144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69455" y="1849958"/>
            <a:ext cx="670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Obstacle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detection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avoidance</a:t>
            </a:r>
            <a:r>
              <a:rPr sz="2400" b="1" spc="-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Object</a:t>
            </a:r>
            <a:r>
              <a:rPr sz="2400" b="1" spc="-9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20904" y="4419601"/>
            <a:ext cx="3740466" cy="19002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8396" rIns="0" bIns="0" rtlCol="0">
            <a:spAutoFit/>
          </a:bodyPr>
          <a:lstStyle/>
          <a:p>
            <a:pPr marL="50292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FF3300"/>
                </a:solidFill>
                <a:latin typeface="Times New Roman"/>
                <a:cs typeface="Times New Roman"/>
              </a:rPr>
              <a:t>Medical</a:t>
            </a:r>
            <a:r>
              <a:rPr sz="3000" b="1" spc="-1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Applications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856" y="2503492"/>
            <a:ext cx="3887986" cy="27003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1036" y="2514603"/>
            <a:ext cx="2880359" cy="29511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465825" y="1916624"/>
            <a:ext cx="273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Skin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Cancer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3958" y="1895986"/>
            <a:ext cx="300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Breast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Cancer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Detection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01396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Land</a:t>
            </a:r>
            <a:r>
              <a:rPr sz="3000" b="1" spc="-6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Cover</a:t>
            </a:r>
            <a:r>
              <a:rPr sz="3000" b="1" spc="-114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Classification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dirty="0"/>
              <a:t>(using</a:t>
            </a:r>
            <a:r>
              <a:rPr sz="1800" spc="-65" dirty="0"/>
              <a:t> </a:t>
            </a:r>
            <a:r>
              <a:rPr sz="1800" dirty="0"/>
              <a:t>aerial</a:t>
            </a:r>
            <a:r>
              <a:rPr sz="1800" spc="-60" dirty="0"/>
              <a:t> </a:t>
            </a:r>
            <a:r>
              <a:rPr sz="1800" dirty="0"/>
              <a:t>or</a:t>
            </a:r>
            <a:r>
              <a:rPr sz="1800" spc="-65" dirty="0"/>
              <a:t> </a:t>
            </a:r>
            <a:r>
              <a:rPr sz="1800" dirty="0"/>
              <a:t>satellite</a:t>
            </a:r>
            <a:r>
              <a:rPr sz="1800" spc="-60" dirty="0"/>
              <a:t> </a:t>
            </a:r>
            <a:r>
              <a:rPr sz="1800" spc="-10" dirty="0"/>
              <a:t>images)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15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0231" y="2667004"/>
            <a:ext cx="10741343" cy="35099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8269" y="1992824"/>
            <a:ext cx="6398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applications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“precision”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agriculture.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A6F30-E231-9ACF-B84E-F31A36BDAC0A}"/>
              </a:ext>
            </a:extLst>
          </p:cNvPr>
          <p:cNvSpPr txBox="1"/>
          <p:nvPr/>
        </p:nvSpPr>
        <p:spPr>
          <a:xfrm>
            <a:off x="483233" y="1752600"/>
            <a:ext cx="134986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2: Supervised Learning: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 Class from Examples, Learning Multiple Classes, Regression, Model Selection and Generalization, Dimensions of Supervised Machine Learning Algorithm. </a:t>
            </a: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Methods: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Estimator, Kernel Estimator, K Nearest Neighbor Estimator. </a:t>
            </a:r>
          </a:p>
        </p:txBody>
      </p:sp>
    </p:spTree>
    <p:extLst>
      <p:ext uri="{BB962C8B-B14F-4D97-AF65-F5344CB8AC3E}">
        <p14:creationId xmlns:p14="http://schemas.microsoft.com/office/powerpoint/2010/main" val="2423022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1D28-AD2C-A16A-08BB-700F80BD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IN" dirty="0">
                <a:solidFill>
                  <a:srgbClr val="333333"/>
                </a:solidFill>
                <a:latin typeface="Abadi" panose="020B0604020104020204" pitchFamily="34" charset="0"/>
              </a:rPr>
              <a:t>K</a:t>
            </a:r>
            <a:r>
              <a:rPr lang="en-IN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ey components of Machine Learning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4916-DF5A-8615-9BC0-FCF9CC82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209800"/>
            <a:ext cx="12997815" cy="3631763"/>
          </a:xfrm>
        </p:spPr>
        <p:txBody>
          <a:bodyPr/>
          <a:lstStyle/>
          <a:p>
            <a:r>
              <a:rPr lang="en-IN" sz="44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Essentials in order to build effective models: </a:t>
            </a:r>
          </a:p>
          <a:p>
            <a:pPr lvl="1"/>
            <a:endParaRPr lang="en-IN" sz="3200" b="0" i="0" dirty="0">
              <a:solidFill>
                <a:srgbClr val="333333"/>
              </a:solidFill>
              <a:effectLst/>
              <a:latin typeface="PT Serif" panose="020A0603040505020204" pitchFamily="18" charset="0"/>
            </a:endParaRPr>
          </a:p>
          <a:p>
            <a:pPr lvl="1"/>
            <a:r>
              <a:rPr lang="en-IN" sz="32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data, </a:t>
            </a:r>
          </a:p>
          <a:p>
            <a:pPr lvl="1"/>
            <a:r>
              <a:rPr lang="en-IN" sz="32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algorithms, </a:t>
            </a:r>
          </a:p>
          <a:p>
            <a:pPr lvl="1"/>
            <a:r>
              <a:rPr lang="en-IN" sz="32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training, </a:t>
            </a:r>
          </a:p>
          <a:p>
            <a:pPr lvl="1"/>
            <a:r>
              <a:rPr lang="en-IN" sz="32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testing, </a:t>
            </a:r>
          </a:p>
          <a:p>
            <a:pPr lvl="1"/>
            <a:r>
              <a:rPr lang="en-IN" sz="3200" b="0" i="0" dirty="0">
                <a:solidFill>
                  <a:srgbClr val="333333"/>
                </a:solidFill>
                <a:effectLst/>
                <a:latin typeface="PT Serif" panose="020A0603040505020204" pitchFamily="18" charset="0"/>
              </a:rPr>
              <a:t>and evaluation techniques.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19249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7A84-10E8-4F8A-42C5-B19F539E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IN" dirty="0">
                <a:latin typeface="Abadi" panose="020B0604020104020204" pitchFamily="34" charset="0"/>
              </a:rPr>
              <a:t>Contd…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CA068-0759-5408-F5D7-C89F99AA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1253331"/>
            <a:ext cx="11734800" cy="4690270"/>
          </a:xfrm>
        </p:spPr>
        <p:txBody>
          <a:bodyPr>
            <a:normAutofit lnSpcReduction="10000"/>
          </a:bodyPr>
          <a:lstStyle/>
          <a:p>
            <a:r>
              <a:rPr lang="en-IN" sz="36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Data is essential for model performance, decision-making, and optimization. </a:t>
            </a:r>
          </a:p>
          <a:p>
            <a:endParaRPr lang="en-IN" sz="3600" dirty="0">
              <a:solidFill>
                <a:srgbClr val="333333"/>
              </a:solidFill>
              <a:latin typeface="Abadi" panose="020B0604020104020204" pitchFamily="34" charset="0"/>
            </a:endParaRPr>
          </a:p>
          <a:p>
            <a:r>
              <a:rPr lang="en-IN" sz="3600" b="0" i="0" dirty="0">
                <a:solidFill>
                  <a:srgbClr val="0070C0"/>
                </a:solidFill>
                <a:effectLst/>
                <a:latin typeface="Abadi" panose="020B0604020104020204" pitchFamily="34" charset="0"/>
              </a:rPr>
              <a:t>Features and Labels</a:t>
            </a:r>
          </a:p>
          <a:p>
            <a:r>
              <a:rPr lang="en-IN" sz="3600" dirty="0">
                <a:solidFill>
                  <a:srgbClr val="0070C0"/>
                </a:solidFill>
                <a:latin typeface="Abadi" panose="020B0604020104020204" pitchFamily="34" charset="0"/>
              </a:rPr>
              <a:t>Numerical and Categorical</a:t>
            </a:r>
          </a:p>
          <a:p>
            <a:r>
              <a:rPr lang="en-IN" sz="3600" dirty="0">
                <a:solidFill>
                  <a:srgbClr val="0070C0"/>
                </a:solidFill>
                <a:latin typeface="Abadi" panose="020B0604020104020204" pitchFamily="34" charset="0"/>
              </a:rPr>
              <a:t>Preprocessing </a:t>
            </a:r>
          </a:p>
          <a:p>
            <a:pPr lvl="1"/>
            <a:r>
              <a:rPr lang="en-IN" sz="2400" dirty="0">
                <a:solidFill>
                  <a:srgbClr val="0070C0"/>
                </a:solidFill>
                <a:latin typeface="Abadi" panose="020B0604020104020204" pitchFamily="34" charset="0"/>
              </a:rPr>
              <a:t>Cleaning, Missing Data, Outliers, removing duplicates</a:t>
            </a:r>
          </a:p>
          <a:p>
            <a:pPr lvl="1"/>
            <a:r>
              <a:rPr lang="en-IN" sz="2400" dirty="0">
                <a:solidFill>
                  <a:srgbClr val="0070C0"/>
                </a:solidFill>
                <a:latin typeface="Abadi" panose="020B0604020104020204" pitchFamily="34" charset="0"/>
              </a:rPr>
              <a:t>Scaling / Normalization</a:t>
            </a:r>
          </a:p>
          <a:p>
            <a:pPr lvl="1"/>
            <a:r>
              <a:rPr lang="en-IN" sz="2400" b="0" i="0" dirty="0">
                <a:solidFill>
                  <a:srgbClr val="0070C0"/>
                </a:solidFill>
                <a:effectLst/>
                <a:latin typeface="Abadi" panose="020B0604020104020204" pitchFamily="34" charset="0"/>
              </a:rPr>
              <a:t>Extract features from complex structures, like texts, transactions or time series.</a:t>
            </a:r>
          </a:p>
          <a:p>
            <a:r>
              <a:rPr lang="en-IN" sz="3600" dirty="0">
                <a:solidFill>
                  <a:srgbClr val="0070C0"/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/>
            <a:endParaRPr lang="en-IN" dirty="0">
              <a:solidFill>
                <a:srgbClr val="333333"/>
              </a:solidFill>
              <a:latin typeface="PT Serif" panose="020A0603040505020204" pitchFamily="18" charset="0"/>
            </a:endParaRPr>
          </a:p>
          <a:p>
            <a:endParaRPr lang="en-IN" b="0" i="0" dirty="0">
              <a:solidFill>
                <a:srgbClr val="333333"/>
              </a:solidFill>
              <a:effectLst/>
              <a:latin typeface="PT Serif" panose="020A0603040505020204" pitchFamily="18" charset="0"/>
            </a:endParaRPr>
          </a:p>
          <a:p>
            <a:endParaRPr lang="en-IN" b="0" i="0" dirty="0">
              <a:solidFill>
                <a:srgbClr val="333333"/>
              </a:solidFill>
              <a:effectLst/>
              <a:latin typeface="PT Serif" panose="020A060304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9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2E63-D3AF-43D0-7F94-3E70FB54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00" y="304800"/>
            <a:ext cx="13498679" cy="67710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Syllabus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2BECB-C646-0819-487F-8A447911A7C0}"/>
              </a:ext>
            </a:extLst>
          </p:cNvPr>
          <p:cNvSpPr txBox="1"/>
          <p:nvPr/>
        </p:nvSpPr>
        <p:spPr>
          <a:xfrm>
            <a:off x="483233" y="1752600"/>
            <a:ext cx="134986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1: Introduction &amp; Bayesian Decision Theory: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Machine Learning? Examples of Machine Learning Applications: Learning Associations, Classification, Regression, unsupervised Learning, Reinforcement Learning.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Bayesian Decision Theory: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Introduction, Classification, Losses and Risks, Discriminant Functions. </a:t>
            </a:r>
          </a:p>
        </p:txBody>
      </p:sp>
    </p:spTree>
    <p:extLst>
      <p:ext uri="{BB962C8B-B14F-4D97-AF65-F5344CB8AC3E}">
        <p14:creationId xmlns:p14="http://schemas.microsoft.com/office/powerpoint/2010/main" val="1452326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2281"/>
          <a:stretch/>
        </p:blipFill>
        <p:spPr>
          <a:xfrm>
            <a:off x="2819400" y="1981201"/>
            <a:ext cx="87630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861"/>
          <a:stretch/>
        </p:blipFill>
        <p:spPr>
          <a:xfrm>
            <a:off x="2781300" y="762001"/>
            <a:ext cx="8839200" cy="54863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407"/>
          <a:stretch/>
        </p:blipFill>
        <p:spPr>
          <a:xfrm>
            <a:off x="1485900" y="228600"/>
            <a:ext cx="103632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rcRect b="6172"/>
          <a:stretch/>
        </p:blipFill>
        <p:spPr>
          <a:xfrm>
            <a:off x="1790700" y="228600"/>
            <a:ext cx="100584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938"/>
          <a:stretch/>
        </p:blipFill>
        <p:spPr>
          <a:xfrm>
            <a:off x="2324100" y="304800"/>
            <a:ext cx="90678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48"/>
          <a:stretch/>
        </p:blipFill>
        <p:spPr>
          <a:xfrm>
            <a:off x="2590800" y="0"/>
            <a:ext cx="92202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024"/>
          <a:stretch/>
        </p:blipFill>
        <p:spPr>
          <a:xfrm>
            <a:off x="2095500" y="304800"/>
            <a:ext cx="8839200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C87E9-2080-0EF1-11AD-25DD98D60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3182600" cy="1292662"/>
          </a:xfrm>
        </p:spPr>
        <p:txBody>
          <a:bodyPr/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3: </a:t>
            </a:r>
            <a:r>
              <a:rPr lang="en-US" b="1" dirty="0"/>
              <a:t>Dimensionality Reduction: </a:t>
            </a:r>
            <a:r>
              <a:rPr lang="en-US" dirty="0"/>
              <a:t>Introduction, Subset Selection, Principal Component Analysis PCA, Factor Analysis, Singular Value Decomposition and Matrix Factorization, Multidimensional Scaling, Linear Discriminant Analysis. </a:t>
            </a:r>
          </a:p>
        </p:txBody>
      </p:sp>
    </p:spTree>
    <p:extLst>
      <p:ext uri="{BB962C8B-B14F-4D97-AF65-F5344CB8AC3E}">
        <p14:creationId xmlns:p14="http://schemas.microsoft.com/office/powerpoint/2010/main" val="2708464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024"/>
          <a:stretch/>
        </p:blipFill>
        <p:spPr>
          <a:xfrm>
            <a:off x="2171700" y="76200"/>
            <a:ext cx="91440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699"/>
          <a:stretch/>
        </p:blipFill>
        <p:spPr>
          <a:xfrm>
            <a:off x="2247900" y="185737"/>
            <a:ext cx="9067800" cy="667226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529"/>
          <a:stretch/>
        </p:blipFill>
        <p:spPr>
          <a:xfrm>
            <a:off x="2476500" y="152400"/>
            <a:ext cx="84582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304801"/>
            <a:ext cx="8686800" cy="64007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515" y="1080008"/>
            <a:ext cx="7927975" cy="306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1113790" indent="-168910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400" b="1" dirty="0">
                <a:solidFill>
                  <a:srgbClr val="4F81BD"/>
                </a:solidFill>
                <a:latin typeface="Times New Roman"/>
                <a:cs typeface="Times New Roman"/>
              </a:rPr>
              <a:t>Sorting</a:t>
            </a:r>
            <a:r>
              <a:rPr sz="2400" b="1" spc="-30" dirty="0">
                <a:solidFill>
                  <a:srgbClr val="4F81B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4F81BD"/>
                </a:solidFill>
                <a:latin typeface="Times New Roman"/>
                <a:cs typeface="Times New Roman"/>
              </a:rPr>
              <a:t>Fish:</a:t>
            </a:r>
            <a:r>
              <a:rPr sz="2400" b="1" spc="-30" dirty="0">
                <a:solidFill>
                  <a:srgbClr val="4F81B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incoming</a:t>
            </a:r>
            <a:r>
              <a:rPr sz="2400" b="1" spc="-2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fish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are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sorted</a:t>
            </a:r>
            <a:r>
              <a:rPr sz="2400" b="1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according</a:t>
            </a:r>
            <a:r>
              <a:rPr sz="2400" b="1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C0504D"/>
                </a:solidFill>
                <a:latin typeface="Times New Roman"/>
                <a:cs typeface="Times New Roman"/>
              </a:rPr>
              <a:t>to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species</a:t>
            </a:r>
            <a:r>
              <a:rPr sz="2400" b="1" spc="-5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using</a:t>
            </a:r>
            <a:r>
              <a:rPr sz="2400" b="1" spc="-4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optical</a:t>
            </a:r>
            <a:r>
              <a:rPr sz="2400" b="1" spc="-5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sensing</a:t>
            </a:r>
            <a:r>
              <a:rPr sz="2400" b="1" spc="-4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(sea</a:t>
            </a:r>
            <a:r>
              <a:rPr sz="2400" b="1" spc="-4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bass</a:t>
            </a:r>
            <a:r>
              <a:rPr sz="2400" b="1" spc="-4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or</a:t>
            </a:r>
            <a:r>
              <a:rPr sz="2400" b="1" spc="-9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salmon?)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buClr>
                <a:srgbClr val="4F81BD"/>
              </a:buClr>
              <a:buFont typeface="Times New Roman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180975" indent="-168275">
              <a:lnSpc>
                <a:spcPct val="100000"/>
              </a:lnSpc>
              <a:buChar char="•"/>
              <a:tabLst>
                <a:tab pos="180975" algn="l"/>
              </a:tabLst>
            </a:pPr>
            <a:r>
              <a:rPr sz="2400" b="1" spc="-10" dirty="0">
                <a:solidFill>
                  <a:srgbClr val="4F81BD"/>
                </a:solidFill>
                <a:latin typeface="Times New Roman"/>
                <a:cs typeface="Times New Roman"/>
              </a:rPr>
              <a:t>Problem</a:t>
            </a:r>
            <a:r>
              <a:rPr sz="2400" b="1" spc="-120" dirty="0">
                <a:solidFill>
                  <a:srgbClr val="4F81B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4F81BD"/>
                </a:solidFill>
                <a:latin typeface="Times New Roman"/>
                <a:cs typeface="Times New Roman"/>
              </a:rPr>
              <a:t>Analysis:</a:t>
            </a:r>
            <a:endParaRPr sz="2400" dirty="0">
              <a:latin typeface="Times New Roman"/>
              <a:cs typeface="Times New Roman"/>
            </a:endParaRPr>
          </a:p>
          <a:p>
            <a:pPr marL="344805" marR="316230" lvl="1" indent="-157480">
              <a:lnSpc>
                <a:spcPct val="100000"/>
              </a:lnSpc>
              <a:spcBef>
                <a:spcPts val="360"/>
              </a:spcBef>
              <a:buClr>
                <a:srgbClr val="004000"/>
              </a:buClr>
              <a:buChar char="▪"/>
              <a:tabLst>
                <a:tab pos="344805" algn="l"/>
              </a:tabLst>
            </a:pP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set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up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</a:t>
            </a:r>
            <a:r>
              <a:rPr sz="2400" b="1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camera</a:t>
            </a:r>
            <a:r>
              <a:rPr sz="2400" b="1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and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take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some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sample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images</a:t>
            </a:r>
            <a:r>
              <a:rPr sz="2400" b="1" spc="-3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to</a:t>
            </a:r>
            <a:r>
              <a:rPr sz="2400" b="1" spc="-3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extract features</a:t>
            </a:r>
            <a:endParaRPr sz="2400" dirty="0">
              <a:latin typeface="Times New Roman"/>
              <a:cs typeface="Times New Roman"/>
            </a:endParaRPr>
          </a:p>
          <a:p>
            <a:pPr marL="344805" marR="5080" lvl="1" indent="-157480">
              <a:lnSpc>
                <a:spcPct val="100000"/>
              </a:lnSpc>
              <a:spcBef>
                <a:spcPts val="360"/>
              </a:spcBef>
              <a:buClr>
                <a:srgbClr val="004000"/>
              </a:buClr>
              <a:buChar char="▪"/>
              <a:tabLst>
                <a:tab pos="344805" algn="l"/>
              </a:tabLst>
            </a:pP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Consider</a:t>
            </a:r>
            <a:r>
              <a:rPr sz="2400" b="1" spc="-10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features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such</a:t>
            </a:r>
            <a:r>
              <a:rPr sz="2400" b="1" spc="-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as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length,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lightness,</a:t>
            </a:r>
            <a:r>
              <a:rPr sz="2400" b="1" spc="-5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width,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number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and</a:t>
            </a:r>
            <a:r>
              <a:rPr sz="2400" b="1" spc="-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shape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of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fins,</a:t>
            </a:r>
            <a:r>
              <a:rPr sz="2400" b="1" spc="-5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position</a:t>
            </a:r>
            <a:r>
              <a:rPr sz="2400" b="1" spc="-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of</a:t>
            </a:r>
            <a:r>
              <a:rPr sz="2400" b="1" spc="-5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mouth,</a:t>
            </a:r>
            <a:r>
              <a:rPr sz="2400" b="1" spc="-5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C0504D"/>
                </a:solidFill>
                <a:latin typeface="Times New Roman"/>
                <a:cs typeface="Times New Roman"/>
              </a:rPr>
              <a:t>etc.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12996" y="762001"/>
            <a:ext cx="4919345" cy="2221230"/>
            <a:chOff x="8712996" y="762001"/>
            <a:chExt cx="4919345" cy="2221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1096" y="800101"/>
              <a:ext cx="4843105" cy="21447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32046" y="781051"/>
              <a:ext cx="4881245" cy="2183130"/>
            </a:xfrm>
            <a:custGeom>
              <a:avLst/>
              <a:gdLst/>
              <a:ahLst/>
              <a:cxnLst/>
              <a:rect l="l" t="t" r="r" b="b"/>
              <a:pathLst>
                <a:path w="4881244" h="2183130">
                  <a:moveTo>
                    <a:pt x="0" y="0"/>
                  </a:moveTo>
                  <a:lnTo>
                    <a:pt x="4881205" y="0"/>
                  </a:lnTo>
                  <a:lnTo>
                    <a:pt x="4881205" y="2182812"/>
                  </a:lnTo>
                  <a:lnTo>
                    <a:pt x="0" y="218281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847" y="260858"/>
            <a:ext cx="3521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Image</a:t>
            </a:r>
            <a:r>
              <a:rPr sz="2400" b="1" spc="-7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Processing</a:t>
            </a:r>
            <a:r>
              <a:rPr sz="2400" b="1" spc="-7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9155" y="3336925"/>
            <a:ext cx="3745468" cy="30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2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154" rIns="0" bIns="0" rtlCol="0">
            <a:spAutoFit/>
          </a:bodyPr>
          <a:lstStyle/>
          <a:p>
            <a:pPr marL="5282565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Calibri"/>
                <a:cs typeface="Calibri"/>
              </a:rPr>
              <a:t>Preprocessing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30885" y="6428680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32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858" y="2203175"/>
            <a:ext cx="4680583" cy="41531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33447" y="1497965"/>
            <a:ext cx="8335645" cy="4138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A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critical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step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reliable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feature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extraction!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2000">
              <a:latin typeface="Arial MT"/>
              <a:cs typeface="Arial MT"/>
            </a:endParaRPr>
          </a:p>
          <a:p>
            <a:pPr marL="5116195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5035550" indent="-304165">
              <a:lnSpc>
                <a:spcPct val="100000"/>
              </a:lnSpc>
              <a:buChar char="•"/>
              <a:tabLst>
                <a:tab pos="5035550" algn="l"/>
              </a:tabLst>
            </a:pPr>
            <a:r>
              <a:rPr sz="2000" dirty="0">
                <a:latin typeface="Arial MT"/>
                <a:cs typeface="Arial MT"/>
              </a:rPr>
              <a:t>Noise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removal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5035550" indent="-304165">
              <a:lnSpc>
                <a:spcPct val="100000"/>
              </a:lnSpc>
              <a:buChar char="•"/>
              <a:tabLst>
                <a:tab pos="5035550" algn="l"/>
              </a:tabLst>
            </a:pPr>
            <a:r>
              <a:rPr sz="2000" dirty="0">
                <a:latin typeface="Arial MT"/>
                <a:cs typeface="Arial MT"/>
              </a:rPr>
              <a:t>Image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enhancement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4692650" marR="1230630" indent="342900">
              <a:lnSpc>
                <a:spcPct val="100000"/>
              </a:lnSpc>
              <a:buChar char="•"/>
              <a:tabLst>
                <a:tab pos="5035550" algn="l"/>
              </a:tabLst>
            </a:pPr>
            <a:r>
              <a:rPr sz="2000" dirty="0">
                <a:latin typeface="Arial MT"/>
                <a:cs typeface="Arial MT"/>
              </a:rPr>
              <a:t>Separate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touching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occluding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fish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5035550" indent="-304165">
              <a:lnSpc>
                <a:spcPct val="100000"/>
              </a:lnSpc>
              <a:buChar char="•"/>
              <a:tabLst>
                <a:tab pos="5035550" algn="l"/>
              </a:tabLst>
            </a:pPr>
            <a:r>
              <a:rPr sz="2000" dirty="0">
                <a:latin typeface="Arial MT"/>
                <a:cs typeface="Arial MT"/>
              </a:rPr>
              <a:t>Extract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boundary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fish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0052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9147" y="508318"/>
            <a:ext cx="38804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Calibri"/>
                <a:cs typeface="Calibri"/>
              </a:rPr>
              <a:t>Feature</a:t>
            </a:r>
            <a:r>
              <a:rPr sz="4000" b="1" spc="-170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Extraction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4073" y="1297141"/>
            <a:ext cx="6626225" cy="10966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4005" algn="l"/>
              </a:tabLst>
            </a:pPr>
            <a:r>
              <a:rPr sz="3200" dirty="0">
                <a:latin typeface="Calibri"/>
                <a:cs typeface="Calibri"/>
              </a:rPr>
              <a:t>How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choose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good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set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features?</a:t>
            </a:r>
            <a:endParaRPr sz="3200">
              <a:latin typeface="Calibri"/>
              <a:cs typeface="Calibri"/>
            </a:endParaRPr>
          </a:p>
          <a:p>
            <a:pPr marL="388620">
              <a:lnSpc>
                <a:spcPct val="100000"/>
              </a:lnSpc>
              <a:spcBef>
                <a:spcPts val="580"/>
              </a:spcBef>
            </a:pP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2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Discriminative</a:t>
            </a:r>
            <a:r>
              <a:rPr sz="2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073" y="3506216"/>
            <a:ext cx="12645390" cy="144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4690" marR="5080" indent="-306070">
              <a:lnSpc>
                <a:spcPct val="100000"/>
              </a:lnSpc>
              <a:spcBef>
                <a:spcPts val="100"/>
              </a:spcBef>
              <a:tabLst>
                <a:tab pos="5544185" algn="l"/>
              </a:tabLst>
            </a:pPr>
            <a:r>
              <a:rPr sz="2800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28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Invariant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(e.g.,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invariant</a:t>
            </a:r>
            <a:r>
              <a:rPr sz="2800" dirty="0">
                <a:latin typeface="Calibri"/>
                <a:cs typeface="Calibri"/>
              </a:rPr>
              <a:t>	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geometric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transformations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such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translation, </a:t>
            </a:r>
            <a:r>
              <a:rPr sz="2800" dirty="0">
                <a:latin typeface="Calibri"/>
                <a:cs typeface="Calibri"/>
              </a:rPr>
              <a:t>rotation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scale)</a:t>
            </a:r>
            <a:endParaRPr sz="2800">
              <a:latin typeface="Calibri"/>
              <a:cs typeface="Calibri"/>
            </a:endParaRPr>
          </a:p>
          <a:p>
            <a:pPr marL="294005" indent="-28130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94005" algn="l"/>
              </a:tabLst>
            </a:pPr>
            <a:r>
              <a:rPr sz="3200" dirty="0">
                <a:latin typeface="Calibri"/>
                <a:cs typeface="Calibri"/>
              </a:rPr>
              <a:t>Are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there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ways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automatically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learn</a:t>
            </a:r>
            <a:r>
              <a:rPr sz="3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which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features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are</a:t>
            </a:r>
            <a:r>
              <a:rPr sz="3200" spc="-9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best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50" dirty="0">
                <a:latin typeface="Calibri"/>
                <a:cs typeface="Calibri"/>
              </a:rPr>
              <a:t>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30766" y="6428668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33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303" y="2517779"/>
            <a:ext cx="7140891" cy="9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71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465" rIns="0" bIns="0" rtlCol="0">
            <a:spAutoFit/>
          </a:bodyPr>
          <a:lstStyle/>
          <a:p>
            <a:pPr marL="4248785">
              <a:lnSpc>
                <a:spcPct val="100000"/>
              </a:lnSpc>
              <a:spcBef>
                <a:spcPts val="100"/>
              </a:spcBef>
            </a:pPr>
            <a:r>
              <a:rPr sz="4000" b="1" spc="-10" dirty="0">
                <a:latin typeface="Calibri"/>
                <a:cs typeface="Calibri"/>
              </a:rPr>
              <a:t>Feature</a:t>
            </a:r>
            <a:r>
              <a:rPr sz="4000" b="1" spc="-190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Extraction</a:t>
            </a:r>
            <a:r>
              <a:rPr sz="4000" b="1" spc="-185" dirty="0">
                <a:latin typeface="Calibri"/>
                <a:cs typeface="Calibri"/>
              </a:rPr>
              <a:t> </a:t>
            </a:r>
            <a:r>
              <a:rPr sz="4000" b="1" spc="-10" dirty="0">
                <a:latin typeface="Calibri"/>
                <a:cs typeface="Calibri"/>
              </a:rPr>
              <a:t>(cont’d)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6498" y="5162930"/>
            <a:ext cx="111633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5080" indent="-29019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02260" algn="l"/>
              </a:tabLst>
            </a:pPr>
            <a:r>
              <a:rPr sz="2800" dirty="0">
                <a:latin typeface="Calibri"/>
                <a:cs typeface="Calibri"/>
              </a:rPr>
              <a:t>Even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though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longer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salmon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average,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many </a:t>
            </a:r>
            <a:r>
              <a:rPr sz="2800" dirty="0">
                <a:latin typeface="Calibri"/>
                <a:cs typeface="Calibri"/>
              </a:rPr>
              <a:t>examples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fish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where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observation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hold.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2979" y="2134128"/>
            <a:ext cx="7213308" cy="2437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34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6298" y="4499355"/>
            <a:ext cx="1270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threshold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l</a:t>
            </a:r>
            <a:r>
              <a:rPr sz="1800" spc="-25" dirty="0">
                <a:latin typeface="Arial MT"/>
                <a:cs typeface="Arial MT"/>
              </a:rPr>
              <a:t>*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6133" y="1518160"/>
            <a:ext cx="272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Histogram</a:t>
            </a:r>
            <a:r>
              <a:rPr sz="24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“length”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481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658" y="662052"/>
            <a:ext cx="13034091" cy="38575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846" y="35310"/>
            <a:ext cx="2016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0504D"/>
                </a:solidFill>
                <a:latin typeface="Calibri"/>
                <a:cs typeface="Calibri"/>
              </a:rPr>
              <a:t>Add</a:t>
            </a:r>
            <a:r>
              <a:rPr sz="1800"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C0504D"/>
                </a:solidFill>
                <a:latin typeface="Calibri"/>
                <a:cs typeface="Calibri"/>
              </a:rPr>
              <a:t>Another</a:t>
            </a:r>
            <a:r>
              <a:rPr sz="1800"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C0504D"/>
                </a:solidFill>
                <a:latin typeface="Calibri"/>
                <a:cs typeface="Calibri"/>
              </a:rPr>
              <a:t>Feature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587" y="5173448"/>
            <a:ext cx="81324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Lightness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is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better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than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length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because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reduces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misclassification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error. </a:t>
            </a:r>
            <a:r>
              <a:rPr sz="1800" b="1" dirty="0">
                <a:latin typeface="Calibri"/>
                <a:cs typeface="Calibri"/>
              </a:rPr>
              <a:t>Can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combine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features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such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way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that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improve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performance?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(Hint: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correlation)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719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2420" y="192218"/>
            <a:ext cx="3117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73E24"/>
                </a:solidFill>
                <a:latin typeface="Times New Roman"/>
                <a:cs typeface="Times New Roman"/>
              </a:rPr>
              <a:t>Multiple</a:t>
            </a:r>
            <a:r>
              <a:rPr sz="3200" b="1" spc="-4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200" b="1" spc="-10" dirty="0">
                <a:solidFill>
                  <a:srgbClr val="F73E24"/>
                </a:solidFill>
                <a:latin typeface="Times New Roman"/>
                <a:cs typeface="Times New Roman"/>
              </a:rPr>
              <a:t>Features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597" y="608439"/>
            <a:ext cx="11805920" cy="13811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01625" indent="-288925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301625" algn="l"/>
              </a:tabLst>
            </a:pPr>
            <a:r>
              <a:rPr sz="2800" spc="-1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improve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recognition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accuracy,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might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use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features.</a:t>
            </a:r>
            <a:endParaRPr sz="2800">
              <a:latin typeface="Calibri"/>
              <a:cs typeface="Calibri"/>
            </a:endParaRPr>
          </a:p>
          <a:p>
            <a:pPr marL="701675" lvl="1" indent="-302260">
              <a:lnSpc>
                <a:spcPct val="100000"/>
              </a:lnSpc>
              <a:spcBef>
                <a:spcPts val="500"/>
              </a:spcBef>
              <a:buFont typeface="Arial MT"/>
              <a:buChar char="–"/>
              <a:tabLst>
                <a:tab pos="70167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Single</a:t>
            </a:r>
            <a:r>
              <a:rPr sz="24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yield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  <a:p>
            <a:pPr marL="701675" lvl="1" indent="-30226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01675" algn="l"/>
              </a:tabLst>
            </a:pP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combinations</a:t>
            </a:r>
            <a:r>
              <a:rPr sz="24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might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yield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better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275" y="3240218"/>
            <a:ext cx="137674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Le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t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us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consider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scatterplot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of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lightness</a:t>
            </a:r>
            <a:r>
              <a:rPr sz="3200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11111"/>
                </a:solidFill>
                <a:latin typeface="Times New Roman"/>
                <a:cs typeface="Times New Roman"/>
              </a:rPr>
              <a:t>Vs</a:t>
            </a:r>
            <a:r>
              <a:rPr sz="3200" spc="-6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111111"/>
                </a:solidFill>
                <a:latin typeface="Times New Roman"/>
                <a:cs typeface="Times New Roman"/>
              </a:rPr>
              <a:t>Width.</a:t>
            </a:r>
            <a:r>
              <a:rPr sz="3200" spc="-1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200" spc="-1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graph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in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which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values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of two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variables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are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plotted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along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two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axes,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pattern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of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resulting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points</a:t>
            </a:r>
            <a:r>
              <a:rPr sz="3200" spc="-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revealing</a:t>
            </a:r>
            <a:r>
              <a:rPr sz="3200" spc="-1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111111"/>
                </a:solidFill>
                <a:latin typeface="Times New Roman"/>
                <a:cs typeface="Times New Roman"/>
              </a:rPr>
              <a:t>any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correlation</a:t>
            </a:r>
            <a:r>
              <a:rPr sz="32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111111"/>
                </a:solidFill>
                <a:latin typeface="Times New Roman"/>
                <a:cs typeface="Times New Roman"/>
              </a:rPr>
              <a:t>present.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272" y="2133601"/>
            <a:ext cx="1210153" cy="11684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2930" y="2286004"/>
            <a:ext cx="2360295" cy="8556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030962" y="651916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295" y="4551048"/>
            <a:ext cx="6178215" cy="22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481EB-C965-000C-92E1-7AFF90118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992" y="1295400"/>
            <a:ext cx="12997815" cy="1723549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4: </a:t>
            </a:r>
            <a:r>
              <a:rPr lang="en-US" b="1" dirty="0"/>
              <a:t>Clustering:</a:t>
            </a:r>
            <a:r>
              <a:rPr lang="en-US" dirty="0"/>
              <a:t> Introduction, Hierarchical Clustering: Agglomerative Clustering Algorithm, The single Linkage Algorithm, The Complete Linkage Algorithm, The Average–Linkage Algorithm, Partitional Clustering: Forgy’s Algorithm, The K-Means Algorithm. </a:t>
            </a:r>
          </a:p>
        </p:txBody>
      </p:sp>
    </p:spTree>
    <p:extLst>
      <p:ext uri="{BB962C8B-B14F-4D97-AF65-F5344CB8AC3E}">
        <p14:creationId xmlns:p14="http://schemas.microsoft.com/office/powerpoint/2010/main" val="3899840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117" y="271824"/>
            <a:ext cx="57727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Decision</a:t>
            </a:r>
            <a:r>
              <a:rPr sz="28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region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Decision</a:t>
            </a:r>
            <a:r>
              <a:rPr sz="28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Boundary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7530" y="769665"/>
            <a:ext cx="12749530" cy="3783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26034" indent="-29019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11150" algn="l"/>
                <a:tab pos="1002030" algn="l"/>
                <a:tab pos="1751964" algn="l"/>
                <a:tab pos="2193925" algn="l"/>
                <a:tab pos="3575050" algn="l"/>
                <a:tab pos="4894580" algn="l"/>
                <a:tab pos="5260975" algn="l"/>
                <a:tab pos="5709285" algn="l"/>
                <a:tab pos="6357620" algn="l"/>
                <a:tab pos="6859905" algn="l"/>
                <a:tab pos="8114665" algn="l"/>
                <a:tab pos="9450070" algn="l"/>
                <a:tab pos="10164445" algn="l"/>
                <a:tab pos="10612755" algn="l"/>
                <a:tab pos="12232640" algn="l"/>
              </a:tabLst>
            </a:pPr>
            <a:r>
              <a:rPr sz="2800" spc="-25" dirty="0">
                <a:latin typeface="Calibri"/>
                <a:cs typeface="Calibri"/>
              </a:rPr>
              <a:t>Our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goal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machine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learning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optimal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decision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0" dirty="0">
                <a:latin typeface="Calibri"/>
                <a:cs typeface="Calibri"/>
              </a:rPr>
              <a:t>rule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10" dirty="0">
                <a:latin typeface="Calibri"/>
                <a:cs typeface="Calibri"/>
              </a:rPr>
              <a:t>categorize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incoming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their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categories</a:t>
            </a:r>
            <a:endParaRPr sz="2800">
              <a:latin typeface="Calibri"/>
              <a:cs typeface="Calibri"/>
            </a:endParaRPr>
          </a:p>
          <a:p>
            <a:pPr marL="310515" indent="-28892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1051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boundary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separates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belonging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points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</a:t>
            </a:r>
            <a:endParaRPr sz="2800">
              <a:latin typeface="Calibri"/>
              <a:cs typeface="Calibri"/>
            </a:endParaRPr>
          </a:p>
          <a:p>
            <a:pPr marL="391160" indent="-369570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9116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boundary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partitions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into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regions.</a:t>
            </a:r>
            <a:endParaRPr sz="2800">
              <a:latin typeface="Calibri"/>
              <a:cs typeface="Calibri"/>
            </a:endParaRPr>
          </a:p>
          <a:p>
            <a:pPr marL="311150" marR="5080" indent="-29019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1115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nature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boundary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decided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discriminant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which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used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feature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vector.</a:t>
            </a:r>
            <a:endParaRPr sz="2800">
              <a:latin typeface="Calibri"/>
              <a:cs typeface="Calibri"/>
            </a:endParaRPr>
          </a:p>
          <a:p>
            <a:pPr marL="311150" marR="10160" indent="-299085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Char char="•"/>
              <a:tabLst>
                <a:tab pos="311150" algn="l"/>
              </a:tabLst>
            </a:pP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-2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u="heavy" dirty="0">
                <a:solidFill>
                  <a:srgbClr val="2C40D0"/>
                </a:solidFill>
                <a:uFill>
                  <a:solidFill>
                    <a:srgbClr val="2C40D0"/>
                  </a:solidFill>
                </a:uFill>
                <a:latin typeface="Times New Roman"/>
                <a:cs typeface="Times New Roman"/>
                <a:hlinkClick r:id="rId2"/>
              </a:rPr>
              <a:t>linear</a:t>
            </a:r>
            <a:r>
              <a:rPr sz="3000" u="heavy" spc="130" dirty="0">
                <a:solidFill>
                  <a:srgbClr val="2C40D0"/>
                </a:solidFill>
                <a:uFill>
                  <a:solidFill>
                    <a:srgbClr val="2C40D0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3000" u="heavy" dirty="0">
                <a:solidFill>
                  <a:srgbClr val="2C40D0"/>
                </a:solidFill>
                <a:uFill>
                  <a:solidFill>
                    <a:srgbClr val="2C40D0"/>
                  </a:solidFill>
                </a:uFill>
                <a:latin typeface="Times New Roman"/>
                <a:cs typeface="Times New Roman"/>
                <a:hlinkClick r:id="rId2"/>
              </a:rPr>
              <a:t>relationship</a:t>
            </a:r>
            <a:r>
              <a:rPr sz="3000" spc="135" dirty="0">
                <a:solidFill>
                  <a:srgbClr val="2C40D0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creates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straight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line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when</a:t>
            </a:r>
            <a:r>
              <a:rPr sz="3000" spc="1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plotted</a:t>
            </a:r>
            <a:r>
              <a:rPr sz="3000" spc="1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on</a:t>
            </a:r>
            <a:r>
              <a:rPr sz="3000" spc="1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graph,</a:t>
            </a:r>
            <a:r>
              <a:rPr sz="3000" spc="13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13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111111"/>
                </a:solidFill>
                <a:latin typeface="Times New Roman"/>
                <a:cs typeface="Times New Roman"/>
              </a:rPr>
              <a:t>nonlinear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relationship</a:t>
            </a:r>
            <a:r>
              <a:rPr sz="3000" spc="-7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does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not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create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straight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line</a:t>
            </a:r>
            <a:r>
              <a:rPr sz="3000" spc="-7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but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instead</a:t>
            </a:r>
            <a:r>
              <a:rPr sz="3000" spc="-75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creates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111111"/>
                </a:solidFill>
                <a:latin typeface="Times New Roman"/>
                <a:cs typeface="Times New Roman"/>
              </a:rPr>
              <a:t>a</a:t>
            </a:r>
            <a:r>
              <a:rPr sz="3000" spc="-8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111111"/>
                </a:solidFill>
                <a:latin typeface="Times New Roman"/>
                <a:cs typeface="Times New Roman"/>
              </a:rPr>
              <a:t>curve.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5577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117" y="200704"/>
            <a:ext cx="12799060" cy="372364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60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Hyper</a:t>
            </a:r>
            <a:r>
              <a:rPr sz="28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planes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8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Hyper</a:t>
            </a:r>
            <a:r>
              <a:rPr sz="28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surfaces</a:t>
            </a:r>
            <a:endParaRPr sz="2800">
              <a:latin typeface="Calibri"/>
              <a:cs typeface="Calibri"/>
            </a:endParaRPr>
          </a:p>
          <a:p>
            <a:pPr marL="355600" marR="31115" indent="-290195" algn="just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5600" algn="l"/>
                <a:tab pos="440055" algn="l"/>
              </a:tabLst>
            </a:pPr>
            <a:r>
              <a:rPr sz="2800" dirty="0">
                <a:latin typeface="Calibri"/>
                <a:cs typeface="Calibri"/>
              </a:rPr>
              <a:t>	For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two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category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case,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positive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discriminant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function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decides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dirty="0">
                <a:latin typeface="Calibri"/>
                <a:cs typeface="Calibri"/>
              </a:rPr>
              <a:t>negative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decides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other.</a:t>
            </a:r>
            <a:endParaRPr sz="2800">
              <a:latin typeface="Calibri"/>
              <a:cs typeface="Calibri"/>
            </a:endParaRPr>
          </a:p>
          <a:p>
            <a:pPr marL="355600" marR="5080" indent="-290195" algn="just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5600" algn="l"/>
                <a:tab pos="436880" algn="l"/>
              </a:tabLst>
            </a:pPr>
            <a:r>
              <a:rPr sz="2800" dirty="0">
                <a:latin typeface="Calibri"/>
                <a:cs typeface="Calibri"/>
              </a:rPr>
              <a:t>	If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dimensions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three.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boundary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will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3-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surface.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regions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become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semi-</a:t>
            </a:r>
            <a:r>
              <a:rPr sz="2800" dirty="0">
                <a:latin typeface="Calibri"/>
                <a:cs typeface="Calibri"/>
              </a:rPr>
              <a:t>infinite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volumes</a:t>
            </a:r>
            <a:endParaRPr sz="2800">
              <a:latin typeface="Calibri"/>
              <a:cs typeface="Calibri"/>
            </a:endParaRPr>
          </a:p>
          <a:p>
            <a:pPr marL="353695" marR="17145" indent="-288290" algn="just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If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number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dimensions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increases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three,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then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10" dirty="0">
                <a:latin typeface="Calibri"/>
                <a:cs typeface="Calibri"/>
              </a:rPr>
              <a:t>  </a:t>
            </a:r>
            <a:r>
              <a:rPr sz="2800" spc="-10" dirty="0">
                <a:latin typeface="Calibri"/>
                <a:cs typeface="Calibri"/>
              </a:rPr>
              <a:t>decision 	</a:t>
            </a:r>
            <a:r>
              <a:rPr sz="2800" dirty="0">
                <a:latin typeface="Calibri"/>
                <a:cs typeface="Calibri"/>
              </a:rPr>
              <a:t>boundary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becomes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hyper-</a:t>
            </a:r>
            <a:r>
              <a:rPr sz="2800" dirty="0">
                <a:latin typeface="Calibri"/>
                <a:cs typeface="Calibri"/>
              </a:rPr>
              <a:t>plane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hyper-</a:t>
            </a:r>
            <a:r>
              <a:rPr sz="2800" dirty="0">
                <a:latin typeface="Calibri"/>
                <a:cs typeface="Calibri"/>
              </a:rPr>
              <a:t>surface.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decision</a:t>
            </a:r>
            <a:r>
              <a:rPr sz="2800" spc="3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regions</a:t>
            </a:r>
            <a:r>
              <a:rPr sz="2800" spc="3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become 	semi-</a:t>
            </a:r>
            <a:r>
              <a:rPr sz="2800" dirty="0">
                <a:latin typeface="Calibri"/>
                <a:cs typeface="Calibri"/>
              </a:rPr>
              <a:t>infinite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hyperspaces.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987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7080" y="388844"/>
            <a:ext cx="12940665" cy="309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marR="260985" indent="-28194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464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feature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space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cannot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perfectly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by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straight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line,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more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complex</a:t>
            </a:r>
            <a:r>
              <a:rPr sz="3200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boundary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might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r>
              <a:rPr sz="3200" spc="-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used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10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(non-</a:t>
            </a:r>
            <a:r>
              <a:rPr sz="3200" spc="-10" dirty="0">
                <a:latin typeface="Calibri"/>
                <a:cs typeface="Calibri"/>
              </a:rPr>
              <a:t>linear)</a:t>
            </a:r>
            <a:endParaRPr sz="3200">
              <a:latin typeface="Calibri"/>
              <a:cs typeface="Calibri"/>
            </a:endParaRPr>
          </a:p>
          <a:p>
            <a:pPr marL="294640" marR="5080" indent="-281940" algn="just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94640" algn="l"/>
              </a:tabLst>
            </a:pPr>
            <a:r>
              <a:rPr sz="3200" spc="-10" dirty="0">
                <a:latin typeface="Calibri"/>
                <a:cs typeface="Calibri"/>
              </a:rPr>
              <a:t>Alternatively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simple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decision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boundary</a:t>
            </a:r>
            <a:r>
              <a:rPr sz="3200" spc="5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such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straight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line</a:t>
            </a:r>
            <a:r>
              <a:rPr sz="3200" spc="5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might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8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used </a:t>
            </a:r>
            <a:r>
              <a:rPr sz="3200" dirty="0">
                <a:latin typeface="Calibri"/>
                <a:cs typeface="Calibri"/>
              </a:rPr>
              <a:t>even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did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perfectly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classes,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provided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error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rates </a:t>
            </a:r>
            <a:r>
              <a:rPr sz="3200" dirty="0">
                <a:latin typeface="Calibri"/>
                <a:cs typeface="Calibri"/>
              </a:rPr>
              <a:t>were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acceptably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low.</a:t>
            </a:r>
            <a:endParaRPr sz="3200">
              <a:latin typeface="Calibri"/>
              <a:cs typeface="Calibri"/>
            </a:endParaRPr>
          </a:p>
          <a:p>
            <a:pPr marL="2055495">
              <a:lnSpc>
                <a:spcPct val="100000"/>
              </a:lnSpc>
              <a:spcBef>
                <a:spcPts val="1240"/>
              </a:spcBef>
              <a:tabLst>
                <a:tab pos="4980305" algn="l"/>
              </a:tabLst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Linear</a:t>
            </a:r>
            <a:r>
              <a:rPr sz="260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Decision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Non-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Linear</a:t>
            </a:r>
            <a:r>
              <a:rPr sz="2600" b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Decision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Boundaries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5871" y="3972400"/>
            <a:ext cx="5368722" cy="22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2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1248" y="1297116"/>
            <a:ext cx="6461230" cy="36735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093" rIns="0" bIns="0" rtlCol="0">
            <a:spAutoFit/>
          </a:bodyPr>
          <a:lstStyle/>
          <a:p>
            <a:pPr marL="514984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Decision</a:t>
            </a:r>
            <a:r>
              <a:rPr sz="2400" b="1" spc="-7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Boundary</a:t>
            </a:r>
            <a:r>
              <a:rPr sz="2400" b="1" spc="-6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for</a:t>
            </a:r>
            <a:r>
              <a:rPr sz="2400" b="1" spc="-14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C0504D"/>
                </a:solidFill>
                <a:latin typeface="Times New Roman"/>
                <a:cs typeface="Times New Roman"/>
              </a:rPr>
              <a:t>Type1</a:t>
            </a:r>
            <a:r>
              <a:rPr sz="2400" b="1" spc="-10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504D"/>
                </a:solidFill>
                <a:latin typeface="Times New Roman"/>
                <a:cs typeface="Times New Roman"/>
              </a:rPr>
              <a:t>Vs</a:t>
            </a:r>
            <a:r>
              <a:rPr sz="2400" b="1" spc="-105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Type2</a:t>
            </a:r>
            <a:r>
              <a:rPr sz="24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C0504D"/>
                </a:solidFill>
                <a:latin typeface="Times New Roman"/>
                <a:cs typeface="Times New Roman"/>
              </a:rPr>
              <a:t>Fish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099" y="1669221"/>
            <a:ext cx="6178215" cy="31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21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228600"/>
            <a:ext cx="10363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7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882"/>
          <a:stretch/>
        </p:blipFill>
        <p:spPr>
          <a:xfrm>
            <a:off x="2857500" y="304801"/>
            <a:ext cx="89154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06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706"/>
          <a:stretch/>
        </p:blipFill>
        <p:spPr>
          <a:xfrm>
            <a:off x="2552700" y="152401"/>
            <a:ext cx="8991600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87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88"/>
          <a:stretch/>
        </p:blipFill>
        <p:spPr>
          <a:xfrm>
            <a:off x="2552700" y="152400"/>
            <a:ext cx="8991600" cy="655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1EF32-0BBC-06DA-8B28-22DDEAF9FAA7}"/>
              </a:ext>
            </a:extLst>
          </p:cNvPr>
          <p:cNvSpPr txBox="1"/>
          <p:nvPr/>
        </p:nvSpPr>
        <p:spPr>
          <a:xfrm>
            <a:off x="9715500" y="642860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Customer n</a:t>
            </a:r>
          </a:p>
        </p:txBody>
      </p:sp>
    </p:spTree>
    <p:extLst>
      <p:ext uri="{BB962C8B-B14F-4D97-AF65-F5344CB8AC3E}">
        <p14:creationId xmlns:p14="http://schemas.microsoft.com/office/powerpoint/2010/main" val="39983791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300" y="76201"/>
            <a:ext cx="8839200" cy="6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10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304801"/>
            <a:ext cx="86868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E34EC-436C-980D-B56B-396D2B70C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" y="914400"/>
            <a:ext cx="13128307" cy="1292662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5: </a:t>
            </a:r>
            <a:r>
              <a:rPr lang="en-US" b="1" dirty="0"/>
              <a:t>Multilayer Perceptron: </a:t>
            </a:r>
            <a:r>
              <a:rPr lang="en-US" dirty="0"/>
              <a:t>The Perceptron, training a Perceptron, Learning Boolean Functions, Multilayer Perceptron, Back Propagation Algorithm, Training Procedures, Tuning Network size.</a:t>
            </a:r>
          </a:p>
        </p:txBody>
      </p:sp>
    </p:spTree>
    <p:extLst>
      <p:ext uri="{BB962C8B-B14F-4D97-AF65-F5344CB8AC3E}">
        <p14:creationId xmlns:p14="http://schemas.microsoft.com/office/powerpoint/2010/main" val="1149765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706"/>
          <a:stretch/>
        </p:blipFill>
        <p:spPr>
          <a:xfrm>
            <a:off x="2857500" y="304801"/>
            <a:ext cx="8763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3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A05C-966A-4824-B721-1ABD85DC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Types of Machine Learning: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D1EE-D58B-4740-A123-EC07EE311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42" y="2057400"/>
            <a:ext cx="12997815" cy="2400657"/>
          </a:xfrm>
        </p:spPr>
        <p:txBody>
          <a:bodyPr/>
          <a:lstStyle/>
          <a:p>
            <a:pPr lvl="1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  <a:p>
            <a:pPr lvl="1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  <a:p>
            <a:pPr lvl="1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 supervised Learning</a:t>
            </a:r>
          </a:p>
          <a:p>
            <a:pPr lvl="1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737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274" y="270809"/>
            <a:ext cx="60737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There</a:t>
            </a:r>
            <a:r>
              <a:rPr sz="3000" b="1" spc="-114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are</a:t>
            </a:r>
            <a:r>
              <a:rPr sz="3000" b="1" spc="-11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four</a:t>
            </a:r>
            <a:r>
              <a:rPr sz="3000" b="1" spc="-16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categories</a:t>
            </a:r>
            <a:r>
              <a:rPr sz="3000" b="1" spc="-11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of</a:t>
            </a:r>
            <a:r>
              <a:rPr sz="3000" b="1" spc="-11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learning.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87" y="799129"/>
            <a:ext cx="13899515" cy="573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6350" indent="-2990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374650" algn="l"/>
              </a:tabLst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Supervised</a:t>
            </a:r>
            <a:r>
              <a:rPr sz="3000" b="1" spc="-6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learning</a:t>
            </a:r>
            <a:r>
              <a:rPr sz="3000" b="1" spc="-6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makes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use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set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examples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which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already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have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labels </a:t>
            </a:r>
            <a:r>
              <a:rPr sz="3000" dirty="0">
                <a:latin typeface="Times New Roman"/>
                <a:cs typeface="Times New Roman"/>
              </a:rPr>
              <a:t>assigned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them.</a:t>
            </a:r>
            <a:endParaRPr sz="3000" dirty="0">
              <a:latin typeface="Times New Roman"/>
              <a:cs typeface="Times New Roman"/>
            </a:endParaRPr>
          </a:p>
          <a:p>
            <a:pPr marL="374015" indent="-29845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/>
              <a:buChar char="•"/>
              <a:tabLst>
                <a:tab pos="374015" algn="l"/>
              </a:tabLst>
            </a:pP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Unsupervised</a:t>
            </a:r>
            <a:r>
              <a:rPr sz="3000" b="1" spc="-9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learning</a:t>
            </a:r>
            <a:r>
              <a:rPr sz="3000" b="1" spc="-7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attempts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find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inherent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structures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</a:t>
            </a:r>
            <a:r>
              <a:rPr sz="3000" spc="-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data.</a:t>
            </a:r>
            <a:endParaRPr sz="3000" dirty="0">
              <a:latin typeface="Times New Roman"/>
              <a:cs typeface="Times New Roman"/>
            </a:endParaRPr>
          </a:p>
          <a:p>
            <a:pPr marL="374650" marR="72390" indent="-362585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SzPct val="93750"/>
              <a:buFont typeface="Times New Roman"/>
              <a:buChar char="•"/>
              <a:tabLst>
                <a:tab pos="374650" algn="l"/>
              </a:tabLst>
            </a:pPr>
            <a:r>
              <a:rPr sz="32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Reinforcement</a:t>
            </a:r>
            <a:r>
              <a:rPr sz="3200" b="1" spc="-6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3300"/>
                </a:solidFill>
                <a:latin typeface="Times New Roman"/>
                <a:cs typeface="Times New Roman"/>
              </a:rPr>
              <a:t>learning</a:t>
            </a:r>
            <a:r>
              <a:rPr sz="3200" b="1" spc="-5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uses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trial-</a:t>
            </a:r>
            <a:r>
              <a:rPr sz="3000" spc="-20" dirty="0">
                <a:latin typeface="Times New Roman"/>
                <a:cs typeface="Times New Roman"/>
              </a:rPr>
              <a:t>and-</a:t>
            </a:r>
            <a:r>
              <a:rPr sz="3000" dirty="0">
                <a:latin typeface="Times New Roman"/>
                <a:cs typeface="Times New Roman"/>
              </a:rPr>
              <a:t>error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method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improve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and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learn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from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new </a:t>
            </a:r>
            <a:r>
              <a:rPr sz="3000" spc="-10" dirty="0">
                <a:latin typeface="Times New Roman"/>
                <a:cs typeface="Times New Roman"/>
              </a:rPr>
              <a:t>situations.</a:t>
            </a:r>
            <a:endParaRPr sz="3000" dirty="0">
              <a:latin typeface="Times New Roman"/>
              <a:cs typeface="Times New Roman"/>
            </a:endParaRPr>
          </a:p>
          <a:p>
            <a:pPr marL="374650" marR="38735" lvl="1" indent="-299085">
              <a:lnSpc>
                <a:spcPct val="100000"/>
              </a:lnSpc>
              <a:spcBef>
                <a:spcPts val="570"/>
              </a:spcBef>
              <a:buClr>
                <a:srgbClr val="000000"/>
              </a:buClr>
              <a:buFont typeface="Arial"/>
              <a:buChar char="•"/>
              <a:tabLst>
                <a:tab pos="374650" algn="l"/>
                <a:tab pos="3197225" algn="l"/>
                <a:tab pos="5778500" algn="l"/>
                <a:tab pos="6442075" algn="l"/>
                <a:tab pos="6916420" algn="l"/>
                <a:tab pos="7242175" algn="l"/>
                <a:tab pos="8223250" algn="l"/>
                <a:tab pos="9544050" algn="l"/>
                <a:tab pos="10018395" algn="l"/>
                <a:tab pos="11275060" algn="l"/>
                <a:tab pos="12065635" algn="l"/>
                <a:tab pos="12772390" algn="l"/>
                <a:tab pos="13098144" algn="l"/>
              </a:tabLst>
            </a:pPr>
            <a:r>
              <a:rPr sz="3000" b="1" spc="-10" dirty="0">
                <a:solidFill>
                  <a:srgbClr val="FF3300"/>
                </a:solidFill>
                <a:latin typeface="Times New Roman"/>
                <a:cs typeface="Times New Roman"/>
              </a:rPr>
              <a:t>Semi-supervised</a:t>
            </a:r>
            <a:r>
              <a:rPr sz="3000" b="1" dirty="0">
                <a:solidFill>
                  <a:srgbClr val="FF3300"/>
                </a:solidFill>
                <a:latin typeface="Times New Roman"/>
                <a:cs typeface="Times New Roman"/>
              </a:rPr>
              <a:t>	learning</a:t>
            </a:r>
            <a:r>
              <a:rPr sz="3000" b="1" spc="-10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makes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use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of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50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small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number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of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labeled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data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and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50" dirty="0">
                <a:latin typeface="Times New Roman"/>
                <a:cs typeface="Times New Roman"/>
              </a:rPr>
              <a:t>a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30" dirty="0">
                <a:latin typeface="Times New Roman"/>
                <a:cs typeface="Times New Roman"/>
              </a:rPr>
              <a:t>large </a:t>
            </a:r>
            <a:r>
              <a:rPr sz="3000" dirty="0">
                <a:latin typeface="Times New Roman"/>
                <a:cs typeface="Times New Roman"/>
              </a:rPr>
              <a:t>number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unlabeled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data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learn</a:t>
            </a:r>
            <a:r>
              <a:rPr sz="3000" spc="-6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classifier.</a:t>
            </a:r>
            <a:endParaRPr sz="3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374650" marR="5080" algn="just">
              <a:lnSpc>
                <a:spcPct val="100000"/>
              </a:lnSpc>
            </a:pPr>
            <a:r>
              <a:rPr sz="3000" dirty="0">
                <a:latin typeface="Times New Roman"/>
                <a:cs typeface="Times New Roman"/>
              </a:rPr>
              <a:t>Classification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task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assigning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label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an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input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pattern.</a:t>
            </a:r>
            <a:r>
              <a:rPr sz="3000" spc="19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2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label </a:t>
            </a:r>
            <a:r>
              <a:rPr sz="3000" dirty="0">
                <a:latin typeface="Times New Roman"/>
                <a:cs typeface="Times New Roman"/>
              </a:rPr>
              <a:t>indicates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one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given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set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classes.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classification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carried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out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with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help</a:t>
            </a:r>
            <a:r>
              <a:rPr sz="3000" spc="-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-20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a </a:t>
            </a:r>
            <a:r>
              <a:rPr sz="3000" dirty="0">
                <a:latin typeface="Times New Roman"/>
                <a:cs typeface="Times New Roman"/>
              </a:rPr>
              <a:t>model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obtained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using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learning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procedure.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Model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built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according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5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type</a:t>
            </a:r>
            <a:r>
              <a:rPr sz="3000" spc="51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of </a:t>
            </a:r>
            <a:r>
              <a:rPr sz="3000" dirty="0">
                <a:latin typeface="Times New Roman"/>
                <a:cs typeface="Times New Roman"/>
              </a:rPr>
              <a:t>learning</a:t>
            </a:r>
            <a:r>
              <a:rPr sz="3000" spc="-10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used.</a:t>
            </a: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6865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2929" y="817159"/>
            <a:ext cx="12943840" cy="46228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85750" marR="21590" indent="-273685">
              <a:lnSpc>
                <a:spcPts val="3240"/>
              </a:lnSpc>
              <a:spcBef>
                <a:spcPts val="505"/>
              </a:spcBef>
              <a:buChar char="•"/>
              <a:tabLst>
                <a:tab pos="285750" algn="l"/>
                <a:tab pos="2128520" algn="l"/>
                <a:tab pos="3630295" algn="l"/>
                <a:tab pos="6047105" algn="l"/>
                <a:tab pos="6450965" algn="l"/>
                <a:tab pos="7278370" algn="l"/>
                <a:tab pos="7745730" algn="l"/>
                <a:tab pos="9525000" algn="l"/>
                <a:tab pos="10923905" algn="l"/>
                <a:tab pos="11812905" algn="l"/>
              </a:tabLst>
            </a:pPr>
            <a:r>
              <a:rPr sz="3000" spc="-10" dirty="0">
                <a:solidFill>
                  <a:srgbClr val="F73E24"/>
                </a:solidFill>
                <a:latin typeface="Times New Roman"/>
                <a:cs typeface="Times New Roman"/>
              </a:rPr>
              <a:t>Supervised</a:t>
            </a:r>
            <a:r>
              <a:rPr sz="3000" dirty="0">
                <a:solidFill>
                  <a:srgbClr val="F73E24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rgbClr val="F73E24"/>
                </a:solidFill>
                <a:latin typeface="Times New Roman"/>
                <a:cs typeface="Times New Roman"/>
              </a:rPr>
              <a:t>learning:</a:t>
            </a:r>
            <a:r>
              <a:rPr sz="3000" dirty="0">
                <a:solidFill>
                  <a:srgbClr val="F73E24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rgbClr val="F73E24"/>
                </a:solidFill>
                <a:latin typeface="Times New Roman"/>
                <a:cs typeface="Times New Roman"/>
              </a:rPr>
              <a:t>(</a:t>
            </a:r>
            <a:r>
              <a:rPr sz="3000" spc="-10" dirty="0">
                <a:latin typeface="Times New Roman"/>
                <a:cs typeface="Times New Roman"/>
              </a:rPr>
              <a:t>classification)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is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seen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as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supervised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learning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from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labeled examples.</a:t>
            </a:r>
            <a:endParaRPr sz="3000">
              <a:latin typeface="Times New Roman"/>
              <a:cs typeface="Times New Roman"/>
            </a:endParaRPr>
          </a:p>
          <a:p>
            <a:pPr marL="685800" marR="63500" lvl="1" indent="-298450">
              <a:lnSpc>
                <a:spcPts val="3240"/>
              </a:lnSpc>
              <a:spcBef>
                <a:spcPts val="560"/>
              </a:spcBef>
              <a:buChar char="–"/>
              <a:tabLst>
                <a:tab pos="685800" algn="l"/>
                <a:tab pos="2818765" algn="l"/>
                <a:tab pos="3623945" algn="l"/>
                <a:tab pos="4471670" algn="l"/>
                <a:tab pos="6833870" algn="l"/>
                <a:tab pos="9322435" algn="l"/>
                <a:tab pos="10202545" algn="l"/>
                <a:tab pos="10880725" algn="l"/>
                <a:tab pos="12195175" algn="l"/>
              </a:tabLst>
            </a:pPr>
            <a:r>
              <a:rPr sz="3000" spc="-10" dirty="0">
                <a:solidFill>
                  <a:srgbClr val="3333CC"/>
                </a:solidFill>
                <a:latin typeface="Times New Roman"/>
                <a:cs typeface="Times New Roman"/>
              </a:rPr>
              <a:t>Supervision</a:t>
            </a:r>
            <a:r>
              <a:rPr sz="3000" spc="-10" dirty="0">
                <a:latin typeface="Times New Roman"/>
                <a:cs typeface="Times New Roman"/>
              </a:rPr>
              <a:t>: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The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data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(observations,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measurements,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etc.)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5" dirty="0">
                <a:latin typeface="Times New Roman"/>
                <a:cs typeface="Times New Roman"/>
              </a:rPr>
              <a:t>are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10" dirty="0">
                <a:latin typeface="Times New Roman"/>
                <a:cs typeface="Times New Roman"/>
              </a:rPr>
              <a:t>labeled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-20" dirty="0">
                <a:latin typeface="Times New Roman"/>
                <a:cs typeface="Times New Roman"/>
              </a:rPr>
              <a:t>with pre-</a:t>
            </a:r>
            <a:r>
              <a:rPr sz="3000" dirty="0">
                <a:latin typeface="Times New Roman"/>
                <a:cs typeface="Times New Roman"/>
              </a:rPr>
              <a:t>defined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classes.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It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like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that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“teacher”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gives</a:t>
            </a:r>
            <a:r>
              <a:rPr sz="3000" spc="-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classes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(</a:t>
            </a:r>
            <a:r>
              <a:rPr sz="3000" spc="-10" dirty="0">
                <a:solidFill>
                  <a:srgbClr val="C0504D"/>
                </a:solidFill>
                <a:latin typeface="Times New Roman"/>
                <a:cs typeface="Times New Roman"/>
              </a:rPr>
              <a:t>supervision</a:t>
            </a:r>
            <a:r>
              <a:rPr sz="3000" spc="-10" dirty="0">
                <a:latin typeface="Times New Roman"/>
                <a:cs typeface="Times New Roman"/>
              </a:rPr>
              <a:t>).</a:t>
            </a:r>
            <a:endParaRPr sz="3000">
              <a:latin typeface="Times New Roman"/>
              <a:cs typeface="Times New Roman"/>
            </a:endParaRPr>
          </a:p>
          <a:p>
            <a:pPr marL="685800" lvl="1" indent="-298450">
              <a:lnSpc>
                <a:spcPct val="100000"/>
              </a:lnSpc>
              <a:spcBef>
                <a:spcPts val="155"/>
              </a:spcBef>
              <a:buChar char="–"/>
              <a:tabLst>
                <a:tab pos="685800" algn="l"/>
              </a:tabLst>
            </a:pPr>
            <a:r>
              <a:rPr sz="3000" spc="-30" dirty="0">
                <a:latin typeface="Times New Roman"/>
                <a:cs typeface="Times New Roman"/>
              </a:rPr>
              <a:t>Test</a:t>
            </a:r>
            <a:r>
              <a:rPr sz="3000" spc="-9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data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are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classified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into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different</a:t>
            </a:r>
            <a:r>
              <a:rPr sz="3000" spc="-9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Times New Roman"/>
                <a:cs typeface="Times New Roman"/>
              </a:rPr>
              <a:t>classes.</a:t>
            </a:r>
            <a:endParaRPr sz="3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30"/>
              </a:spcBef>
              <a:buFont typeface="Times New Roman"/>
              <a:buChar char="–"/>
            </a:pPr>
            <a:endParaRPr sz="3000">
              <a:latin typeface="Times New Roman"/>
              <a:cs typeface="Times New Roman"/>
            </a:endParaRPr>
          </a:p>
          <a:p>
            <a:pPr marL="285750" indent="-273050">
              <a:lnSpc>
                <a:spcPct val="100000"/>
              </a:lnSpc>
              <a:buChar char="•"/>
              <a:tabLst>
                <a:tab pos="285750" algn="l"/>
              </a:tabLst>
            </a:pPr>
            <a:r>
              <a:rPr sz="3000" dirty="0">
                <a:solidFill>
                  <a:srgbClr val="F73E24"/>
                </a:solidFill>
                <a:latin typeface="Times New Roman"/>
                <a:cs typeface="Times New Roman"/>
              </a:rPr>
              <a:t>Unsupervised</a:t>
            </a:r>
            <a:r>
              <a:rPr sz="3000" spc="-135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73E24"/>
                </a:solidFill>
                <a:latin typeface="Times New Roman"/>
                <a:cs typeface="Times New Roman"/>
              </a:rPr>
              <a:t>learning</a:t>
            </a:r>
            <a:r>
              <a:rPr sz="3000" spc="-130" dirty="0">
                <a:solidFill>
                  <a:srgbClr val="F73E24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3300"/>
                </a:solidFill>
                <a:latin typeface="Times New Roman"/>
                <a:cs typeface="Times New Roman"/>
              </a:rPr>
              <a:t>(clustering)</a:t>
            </a:r>
            <a:endParaRPr sz="3000">
              <a:latin typeface="Times New Roman"/>
              <a:cs typeface="Times New Roman"/>
            </a:endParaRPr>
          </a:p>
          <a:p>
            <a:pPr marL="685800" lvl="1" indent="-298450">
              <a:lnSpc>
                <a:spcPct val="100000"/>
              </a:lnSpc>
              <a:spcBef>
                <a:spcPts val="200"/>
              </a:spcBef>
              <a:buChar char="–"/>
              <a:tabLst>
                <a:tab pos="685800" algn="l"/>
              </a:tabLst>
            </a:pP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Class</a:t>
            </a:r>
            <a:r>
              <a:rPr sz="30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labels</a:t>
            </a:r>
            <a:r>
              <a:rPr sz="30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of</a:t>
            </a:r>
            <a:r>
              <a:rPr sz="3000" spc="-5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the</a:t>
            </a:r>
            <a:r>
              <a:rPr sz="30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data</a:t>
            </a:r>
            <a:r>
              <a:rPr sz="30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3333CC"/>
                </a:solidFill>
                <a:latin typeface="Times New Roman"/>
                <a:cs typeface="Times New Roman"/>
              </a:rPr>
              <a:t>are</a:t>
            </a:r>
            <a:r>
              <a:rPr sz="3000" spc="-5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3333CC"/>
                </a:solidFill>
                <a:latin typeface="Times New Roman"/>
                <a:cs typeface="Times New Roman"/>
              </a:rPr>
              <a:t>unknown</a:t>
            </a:r>
            <a:endParaRPr sz="3000">
              <a:latin typeface="Times New Roman"/>
              <a:cs typeface="Times New Roman"/>
            </a:endParaRPr>
          </a:p>
          <a:p>
            <a:pPr marL="685800" marR="5080" lvl="1" indent="-298450">
              <a:lnSpc>
                <a:spcPts val="3240"/>
              </a:lnSpc>
              <a:spcBef>
                <a:spcPts val="605"/>
              </a:spcBef>
              <a:buChar char="–"/>
              <a:tabLst>
                <a:tab pos="685800" algn="l"/>
              </a:tabLst>
            </a:pPr>
            <a:r>
              <a:rPr sz="3000" dirty="0">
                <a:latin typeface="Times New Roman"/>
                <a:cs typeface="Times New Roman"/>
              </a:rPr>
              <a:t>Given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set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data,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task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to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establish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existence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classes</a:t>
            </a:r>
            <a:r>
              <a:rPr sz="3000" spc="2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or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clusters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in </a:t>
            </a:r>
            <a:r>
              <a:rPr sz="3000" dirty="0">
                <a:latin typeface="Times New Roman"/>
                <a:cs typeface="Times New Roman"/>
              </a:rPr>
              <a:t>the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spc="-20" dirty="0">
                <a:latin typeface="Times New Roman"/>
                <a:cs typeface="Times New Roman"/>
              </a:rPr>
              <a:t>data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4682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139"/>
          <a:stretch/>
        </p:blipFill>
        <p:spPr>
          <a:xfrm>
            <a:off x="2857500" y="228601"/>
            <a:ext cx="8763000" cy="60197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rcRect l="-1304" t="-1348" r="1304" b="4877"/>
          <a:stretch/>
        </p:blipFill>
        <p:spPr>
          <a:xfrm>
            <a:off x="2552700" y="304801"/>
            <a:ext cx="8763000" cy="6248399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B1972C09-897B-0818-73CC-BC51F3B230E8}"/>
              </a:ext>
            </a:extLst>
          </p:cNvPr>
          <p:cNvPicPr/>
          <p:nvPr/>
        </p:nvPicPr>
        <p:blipFill>
          <a:blip r:embed="rId3" cstate="print"/>
          <a:srcRect l="61305" t="95535" r="16086" b="582"/>
          <a:stretch/>
        </p:blipFill>
        <p:spPr>
          <a:xfrm>
            <a:off x="8039100" y="6603693"/>
            <a:ext cx="1981200" cy="25155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55907-3F69-27C5-0F9D-EAF20AEC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5"/>
          <a:stretch/>
        </p:blipFill>
        <p:spPr>
          <a:xfrm>
            <a:off x="2628900" y="-13447"/>
            <a:ext cx="7391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85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E0652B5-0CB2-C204-9195-C26E98768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03605"/>
            <a:ext cx="13335000" cy="635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tasks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output value is a category with a finite number of options.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sentiment analysis model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you can automatically classify data as positive, negative, or neutral.</a:t>
            </a:r>
          </a:p>
          <a:p>
            <a:pPr marL="12700">
              <a:spcBef>
                <a:spcPts val="3000"/>
              </a:spcBef>
              <a:tabLst>
                <a:tab pos="471170" algn="l"/>
              </a:tabLst>
            </a:pPr>
            <a:r>
              <a:rPr lang="en-IN" sz="2000" dirty="0">
                <a:solidFill>
                  <a:srgbClr val="2D2D2D"/>
                </a:solidFill>
                <a:latin typeface="Times New Roman"/>
                <a:cs typeface="Times New Roman"/>
              </a:rPr>
              <a:t>Logistic</a:t>
            </a:r>
            <a:r>
              <a:rPr lang="en-IN" sz="2000" spc="-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lang="en-IN" sz="2000" spc="-10" dirty="0">
                <a:solidFill>
                  <a:srgbClr val="2D2D2D"/>
                </a:solidFill>
                <a:latin typeface="Times New Roman"/>
                <a:cs typeface="Times New Roman"/>
              </a:rPr>
              <a:t>regression</a:t>
            </a:r>
            <a:r>
              <a:rPr lang="en-US" sz="2000" spc="-10" dirty="0">
                <a:solidFill>
                  <a:srgbClr val="2D2D2D"/>
                </a:solidFill>
                <a:latin typeface="Times New Roman"/>
                <a:cs typeface="Times New Roman"/>
              </a:rPr>
              <a:t>,</a:t>
            </a:r>
            <a:r>
              <a:rPr lang="en-US" sz="2000" dirty="0">
                <a:solidFill>
                  <a:srgbClr val="2D2D2D"/>
                </a:solidFill>
                <a:latin typeface="Times New Roman"/>
                <a:cs typeface="Times New Roman"/>
              </a:rPr>
              <a:t>Support</a:t>
            </a:r>
            <a:r>
              <a:rPr lang="en-US" sz="2000" spc="-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2D2D2D"/>
                </a:solidFill>
                <a:latin typeface="Times New Roman"/>
                <a:cs typeface="Times New Roman"/>
              </a:rPr>
              <a:t>vector</a:t>
            </a:r>
            <a:r>
              <a:rPr lang="en-US" sz="2000" spc="-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2D2D2D"/>
                </a:solidFill>
                <a:latin typeface="Times New Roman"/>
                <a:cs typeface="Times New Roman"/>
              </a:rPr>
              <a:t>machines</a:t>
            </a:r>
            <a:r>
              <a:rPr lang="en-US" sz="2000" spc="-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>
                <a:solidFill>
                  <a:srgbClr val="2D2D2D"/>
                </a:solidFill>
                <a:latin typeface="Times New Roman"/>
                <a:cs typeface="Times New Roman"/>
              </a:rPr>
              <a:t>(SVM),</a:t>
            </a:r>
            <a:r>
              <a:rPr lang="en-US" sz="2000" dirty="0">
                <a:latin typeface="Times New Roman"/>
                <a:cs typeface="Times New Roman"/>
              </a:rPr>
              <a:t>Decision</a:t>
            </a:r>
            <a:r>
              <a:rPr lang="en-US" sz="2000" spc="-15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trees, </a:t>
            </a:r>
            <a:r>
              <a:rPr lang="en-US" sz="2000" dirty="0">
                <a:latin typeface="Times New Roman"/>
                <a:cs typeface="Times New Roman"/>
              </a:rPr>
              <a:t>Neural</a:t>
            </a:r>
            <a:r>
              <a:rPr lang="en-US" sz="2000" spc="-12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networks, </a:t>
            </a:r>
            <a:r>
              <a:rPr lang="en-US" sz="2000" dirty="0">
                <a:latin typeface="Times New Roman"/>
                <a:cs typeface="Times New Roman"/>
              </a:rPr>
              <a:t>Naive</a:t>
            </a:r>
            <a:r>
              <a:rPr lang="en-US" sz="2000" spc="-100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Bayes, </a:t>
            </a:r>
            <a:r>
              <a:rPr lang="en-US" sz="2000" dirty="0">
                <a:latin typeface="Times New Roman"/>
                <a:cs typeface="Times New Roman"/>
              </a:rPr>
              <a:t>Nearest</a:t>
            </a:r>
            <a:r>
              <a:rPr lang="en-US" sz="2000" spc="-17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neighbor</a:t>
            </a:r>
            <a:r>
              <a:rPr lang="en-US" sz="2000" b="1" spc="-10" dirty="0">
                <a:latin typeface="Times New Roman"/>
                <a:cs typeface="Times New Roman"/>
              </a:rPr>
              <a:t>, </a:t>
            </a:r>
            <a:r>
              <a:rPr lang="en-US" sz="2000" dirty="0">
                <a:latin typeface="Times New Roman"/>
                <a:cs typeface="Times New Roman"/>
              </a:rPr>
              <a:t>Gradient</a:t>
            </a:r>
            <a:r>
              <a:rPr lang="en-US" sz="2000" spc="-1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boosted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trees, </a:t>
            </a:r>
            <a:r>
              <a:rPr lang="en-US" sz="2000" dirty="0">
                <a:latin typeface="Times New Roman"/>
                <a:cs typeface="Times New Roman"/>
              </a:rPr>
              <a:t>Random</a:t>
            </a:r>
            <a:r>
              <a:rPr lang="en-US" sz="2000" spc="-135" dirty="0">
                <a:latin typeface="Times New Roman"/>
                <a:cs typeface="Times New Roman"/>
              </a:rPr>
              <a:t> </a:t>
            </a:r>
            <a:r>
              <a:rPr lang="en-US" sz="2000" spc="-10" dirty="0">
                <a:latin typeface="Times New Roman"/>
                <a:cs typeface="Times New Roman"/>
              </a:rPr>
              <a:t>forest are few algorithms.</a:t>
            </a:r>
            <a:endParaRPr lang="en-US" sz="2000" dirty="0">
              <a:latin typeface="Times New Roman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tasks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expected result is a continuous number.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model is used to predict quantities, such as the probability an event will happen, meaning the output may have any number value within a certain range.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 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B3E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redicting the value of a property in a specific neighborhood or the spread of COVID19 in a particular region are examples of regression problems.</a:t>
            </a:r>
          </a:p>
          <a:p>
            <a:r>
              <a:rPr lang="en-IN" sz="2000" dirty="0">
                <a:solidFill>
                  <a:srgbClr val="2D2D2D"/>
                </a:solidFill>
                <a:latin typeface="Times New Roman"/>
                <a:cs typeface="Times New Roman"/>
              </a:rPr>
              <a:t>Linear</a:t>
            </a:r>
            <a:r>
              <a:rPr lang="en-IN" sz="2000" spc="-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lang="en-IN" sz="2000" spc="-10" dirty="0">
                <a:solidFill>
                  <a:srgbClr val="2D2D2D"/>
                </a:solidFill>
                <a:latin typeface="Times New Roman"/>
                <a:cs typeface="Times New Roman"/>
              </a:rPr>
              <a:t>regression, Ridge regression, Lasso regression </a:t>
            </a:r>
            <a:r>
              <a:rPr lang="en-US" sz="2000" spc="-10" dirty="0">
                <a:solidFill>
                  <a:srgbClr val="2D2D2D"/>
                </a:solidFill>
                <a:latin typeface="Times New Roman"/>
                <a:cs typeface="Times New Roman"/>
              </a:rPr>
              <a:t>are few algorithms.</a:t>
            </a:r>
            <a:endParaRPr lang="en-IN" sz="2000" dirty="0">
              <a:latin typeface="Times New Roman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B3E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E3FD78B5-8887-95F2-2D4F-8A8390341F88}"/>
              </a:ext>
            </a:extLst>
          </p:cNvPr>
          <p:cNvPicPr/>
          <p:nvPr/>
        </p:nvPicPr>
        <p:blipFill rotWithShape="1">
          <a:blip r:embed="rId3" cstate="print"/>
          <a:srcRect t="75047" r="53917"/>
          <a:stretch/>
        </p:blipFill>
        <p:spPr>
          <a:xfrm>
            <a:off x="9258300" y="2057400"/>
            <a:ext cx="3490175" cy="15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282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4BA9-407B-460E-AF4E-0302D398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IN" dirty="0"/>
              <a:t>Regression vs classification</a:t>
            </a:r>
          </a:p>
        </p:txBody>
      </p:sp>
      <p:pic>
        <p:nvPicPr>
          <p:cNvPr id="26626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A1C1B85D-0B20-4506-81B1-E1D8CE13E3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37" y="2541440"/>
            <a:ext cx="4319728" cy="240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2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333"/>
          <a:stretch/>
        </p:blipFill>
        <p:spPr>
          <a:xfrm>
            <a:off x="2857500" y="381001"/>
            <a:ext cx="8763000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09F-14AB-49B4-91FB-3F33EB72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Text Books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516AF-32F9-40F8-9D54-6C1E239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fld id="{6DF4C409-C017-451C-B236-E185BBA6E0E4}" type="slidenum">
              <a:rPr lang="tr-TR" smtClean="0"/>
              <a:pPr/>
              <a:t>8</a:t>
            </a:fld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E543E-D918-4F92-9E84-F46E64A38A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3400" y="1802948"/>
            <a:ext cx="13296899" cy="3988252"/>
          </a:xfrm>
        </p:spPr>
        <p:txBody>
          <a:bodyPr>
            <a:normAutofit/>
          </a:bodyPr>
          <a:lstStyle/>
          <a:p>
            <a:r>
              <a:rPr lang="en-IN" dirty="0"/>
              <a:t>1</a:t>
            </a:r>
            <a:r>
              <a:rPr lang="en-IN" sz="2400" dirty="0"/>
              <a:t>. Ethem 	Alpaydin 	(2014). 	Introduction 	to Machine 	Learning, 	Third 	Edition, MIT 	Press. 	The 	textbook 	website 	is https://www.cmpe.boun.edu.tr/~ethem/i2ml3e/ </a:t>
            </a:r>
          </a:p>
          <a:p>
            <a:endParaRPr lang="en-IN" sz="2400" dirty="0"/>
          </a:p>
          <a:p>
            <a:r>
              <a:rPr lang="en-IN" sz="2400" dirty="0"/>
              <a:t>2. Pattern Recognition and Image Analysis, Earl </a:t>
            </a:r>
            <a:r>
              <a:rPr lang="en-IN" sz="2400" dirty="0" err="1"/>
              <a:t>Gose</a:t>
            </a:r>
            <a:r>
              <a:rPr lang="en-IN" sz="2400" dirty="0"/>
              <a:t>, Richard </a:t>
            </a:r>
            <a:r>
              <a:rPr lang="en-IN" sz="2400" dirty="0" err="1"/>
              <a:t>Johnsonbaugh</a:t>
            </a:r>
            <a:r>
              <a:rPr lang="en-IN" sz="2400" dirty="0"/>
              <a:t> Steve Jos, Pearson 2015.</a:t>
            </a:r>
          </a:p>
          <a:p>
            <a:endParaRPr lang="en-IN" sz="2400" dirty="0"/>
          </a:p>
          <a:p>
            <a:r>
              <a:rPr lang="en-IN" sz="2400" dirty="0"/>
              <a:t>3. Pattern Classification, Richard O. </a:t>
            </a:r>
            <a:r>
              <a:rPr lang="en-IN" sz="2400" dirty="0" err="1"/>
              <a:t>Duda</a:t>
            </a:r>
            <a:r>
              <a:rPr lang="en-IN" sz="2400" dirty="0"/>
              <a:t>, Peter E. Hart, David G. Stork, Second edition, Wiley publication.	</a:t>
            </a:r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9402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52401"/>
            <a:ext cx="86868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52401"/>
            <a:ext cx="86868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857500" y="152401"/>
            <a:ext cx="8763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857500" y="1524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857500" y="1524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172"/>
          <a:stretch/>
        </p:blipFill>
        <p:spPr>
          <a:xfrm>
            <a:off x="2819400" y="114301"/>
            <a:ext cx="87630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1494"/>
          <a:stretch/>
        </p:blipFill>
        <p:spPr>
          <a:xfrm>
            <a:off x="2857500" y="152401"/>
            <a:ext cx="8763000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3700" y="152401"/>
            <a:ext cx="86868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857500" y="1524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023"/>
          <a:stretch/>
        </p:blipFill>
        <p:spPr>
          <a:xfrm>
            <a:off x="2819400" y="114301"/>
            <a:ext cx="876300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EE97-1372-4BEB-AB74-B5E157D5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60" y="308864"/>
            <a:ext cx="13498679" cy="677108"/>
          </a:xfrm>
        </p:spPr>
        <p:txBody>
          <a:bodyPr/>
          <a:lstStyle/>
          <a:p>
            <a:r>
              <a:rPr lang="en-US" dirty="0"/>
              <a:t>Reference Books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D446B-5209-45D8-9D14-A7DF4A89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fld id="{6DF4C409-C017-451C-B236-E185BBA6E0E4}" type="slidenum">
              <a:rPr lang="tr-TR" smtClean="0"/>
              <a:pPr/>
              <a:t>9</a:t>
            </a:fld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8C3B5-030D-4B87-8EA3-5D39F4AC75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47700" y="1981200"/>
            <a:ext cx="12997815" cy="2277547"/>
          </a:xfrm>
        </p:spPr>
        <p:txBody>
          <a:bodyPr/>
          <a:lstStyle/>
          <a:p>
            <a:r>
              <a:rPr lang="en-US" sz="2400" dirty="0"/>
              <a:t>1.	Machine Learning, Tom M. Mitchell, McGraw-Hill Publishers, 1997.  </a:t>
            </a:r>
          </a:p>
          <a:p>
            <a:r>
              <a:rPr lang="en-US" sz="2400" dirty="0"/>
              <a:t>2.	Pattern Recognition and Machine Learning, Christopher M. Bishop, Springer Publishers, 2011.  </a:t>
            </a:r>
          </a:p>
          <a:p>
            <a:r>
              <a:rPr lang="en-US" sz="2400" dirty="0"/>
              <a:t>3.	Kevin Murphy, Machine Learning: A Probabilistic Perspective, MIT Press, 2012.  </a:t>
            </a:r>
          </a:p>
          <a:p>
            <a:pPr marL="457200" indent="-457200">
              <a:buAutoNum type="arabicPeriod" startAt="4"/>
            </a:pPr>
            <a:r>
              <a:rPr lang="en-IN" sz="2400" dirty="0"/>
              <a:t>      Understanding Machine Learning , Shai Shalev-Shwartz and Shai </a:t>
            </a:r>
            <a:r>
              <a:rPr lang="en-IN" sz="2400" dirty="0" err="1"/>
              <a:t>Bendavid</a:t>
            </a:r>
            <a:r>
              <a:rPr lang="en-IN" sz="2400" dirty="0"/>
              <a:t>, Cambridge               University press. 2017</a:t>
            </a:r>
            <a:r>
              <a:rPr lang="en-IN" sz="2000" dirty="0"/>
              <a:t>. </a:t>
            </a: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805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857500" y="152401"/>
            <a:ext cx="8763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857500" y="152401"/>
            <a:ext cx="8763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1300" y="152401"/>
            <a:ext cx="8839200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4176" y="152401"/>
            <a:ext cx="8696325" cy="655319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98"/>
          <a:stretch/>
        </p:blipFill>
        <p:spPr>
          <a:xfrm>
            <a:off x="2628900" y="152401"/>
            <a:ext cx="9144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857500" y="1524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651"/>
          <a:stretch/>
        </p:blipFill>
        <p:spPr>
          <a:xfrm>
            <a:off x="2857500" y="228601"/>
            <a:ext cx="8763000" cy="62483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88"/>
          <a:stretch/>
        </p:blipFill>
        <p:spPr>
          <a:xfrm>
            <a:off x="2857500" y="228601"/>
            <a:ext cx="8763000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1"/>
            <a:ext cx="8382000" cy="670559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0" y="1"/>
            <a:ext cx="8382000" cy="6705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7864</TotalTime>
  <Words>5854</Words>
  <Application>Microsoft Office PowerPoint</Application>
  <PresentationFormat>Custom</PresentationFormat>
  <Paragraphs>630</Paragraphs>
  <Slides>207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18" baseType="lpstr">
      <vt:lpstr>Abadi</vt:lpstr>
      <vt:lpstr>Arial</vt:lpstr>
      <vt:lpstr>Arial MT</vt:lpstr>
      <vt:lpstr>Calibri</vt:lpstr>
      <vt:lpstr>Carlito</vt:lpstr>
      <vt:lpstr>inter-bold</vt:lpstr>
      <vt:lpstr>inter-regular</vt:lpstr>
      <vt:lpstr>PT Sans</vt:lpstr>
      <vt:lpstr>PT Serif</vt:lpstr>
      <vt:lpstr>Times New Roman</vt:lpstr>
      <vt:lpstr>Office Theme</vt:lpstr>
      <vt:lpstr>Machine Learning</vt:lpstr>
      <vt:lpstr>Course Outcomes</vt:lpstr>
      <vt:lpstr>Syllabus</vt:lpstr>
      <vt:lpstr>PowerPoint Presentation</vt:lpstr>
      <vt:lpstr>PowerPoint Presentation</vt:lpstr>
      <vt:lpstr>PowerPoint Presentation</vt:lpstr>
      <vt:lpstr>PowerPoint Presentation</vt:lpstr>
      <vt:lpstr>Text Books</vt:lpstr>
      <vt:lpstr>Reference Books</vt:lpstr>
      <vt:lpstr>Assessment  Weightage in Marks </vt:lpstr>
      <vt:lpstr>Question Paper Pattern</vt:lpstr>
      <vt:lpstr>Machine Learning </vt:lpstr>
      <vt:lpstr>PowerPoint Presentation</vt:lpstr>
      <vt:lpstr>PowerPoint Presentation</vt:lpstr>
      <vt:lpstr>The simulation of Human Intelligence by Machines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Deep Learning </vt:lpstr>
      <vt:lpstr>PowerPoint Presentation</vt:lpstr>
      <vt:lpstr>PowerPoint Presentation</vt:lpstr>
      <vt:lpstr>PowerPoint Presentation</vt:lpstr>
      <vt:lpstr>Features and classes</vt:lpstr>
      <vt:lpstr>Samples or patterns </vt:lpstr>
      <vt:lpstr>Training and Testing data</vt:lpstr>
      <vt:lpstr>Training and Validation Data Sets</vt:lpstr>
      <vt:lpstr>Model Selection?</vt:lpstr>
      <vt:lpstr>Input Data and Output Response for Various Applications</vt:lpstr>
      <vt:lpstr>Handwriting Recognition</vt:lpstr>
      <vt:lpstr>Number / Licence Plate Recognition</vt:lpstr>
      <vt:lpstr>Biometric Recognition</vt:lpstr>
      <vt:lpstr>Face Detection/Recognition</vt:lpstr>
      <vt:lpstr>PowerPoint Presentation</vt:lpstr>
      <vt:lpstr>Fingerprint Classification</vt:lpstr>
      <vt:lpstr>Unmanned Vehicles</vt:lpstr>
      <vt:lpstr>Medical Applications</vt:lpstr>
      <vt:lpstr>Land Cover Classification (using aerial or satellite images)</vt:lpstr>
      <vt:lpstr>Key components of Machine Learning</vt:lpstr>
      <vt:lpstr>Contd…</vt:lpstr>
      <vt:lpstr>Syllabus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Processing Example</vt:lpstr>
      <vt:lpstr>Preprocessing</vt:lpstr>
      <vt:lpstr>Feature Extraction</vt:lpstr>
      <vt:lpstr>Feature Extraction (cont’d)</vt:lpstr>
      <vt:lpstr>Add Another Feature</vt:lpstr>
      <vt:lpstr>Multiple Features</vt:lpstr>
      <vt:lpstr>Decision region and Decision Boundary</vt:lpstr>
      <vt:lpstr>PowerPoint Presentation</vt:lpstr>
      <vt:lpstr>PowerPoint Presentation</vt:lpstr>
      <vt:lpstr>Decision Boundary for Type1 Vs Type2 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Learning:</vt:lpstr>
      <vt:lpstr>There are four categories of learning.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vs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vs. 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Summarization of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Theorem</vt:lpstr>
      <vt:lpstr>PowerPoint Presentation</vt:lpstr>
      <vt:lpstr>PowerPoint Presentation</vt:lpstr>
      <vt:lpstr>PowerPoint Presentation</vt:lpstr>
      <vt:lpstr>Bayes rule</vt:lpstr>
      <vt:lpstr>PowerPoint Presentation</vt:lpstr>
      <vt:lpstr>PowerPoint Presentation</vt:lpstr>
      <vt:lpstr>PowerPoint Presentation</vt:lpstr>
      <vt:lpstr>Class Conditional Probabilities It represents the probability of how likely a feature x occurs given that</vt:lpstr>
      <vt:lpstr>Evidence It is the probability of occurrence of a particular feature i.e. P(X).</vt:lpstr>
      <vt:lpstr>PowerPoint Presentation</vt:lpstr>
      <vt:lpstr>PowerPoint Presentation</vt:lpstr>
      <vt:lpstr>PowerPoint Presentation</vt:lpstr>
      <vt:lpstr>PowerPoint Presentation</vt:lpstr>
      <vt:lpstr>Venn Diagram illustrating one feature and two class problem</vt:lpstr>
      <vt:lpstr>Compute : Probability in the deck of cards (52 excluding jokers)  Probability of (King/Face)  </vt:lpstr>
      <vt:lpstr>Example2: Two class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Generalized Bayes Theorem</vt:lpstr>
      <vt:lpstr>PowerPoint Presentation</vt:lpstr>
      <vt:lpstr>PowerPoint Presentation</vt:lpstr>
      <vt:lpstr>PowerPoint Presentation</vt:lpstr>
      <vt:lpstr>Further simplified P(B)</vt:lpstr>
      <vt:lpstr>Arriving at Generalized version of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Example-7 Box P has 2 red balls and 3 blue balls and box Q has 3 red balls and 1 blue ball. A ball is selected as follows:</vt:lpstr>
      <vt:lpstr>PowerPoint Presentation</vt:lpstr>
      <vt:lpstr>PowerPoint Presentation</vt:lpstr>
      <vt:lpstr>PowerPoint Presentation</vt:lpstr>
      <vt:lpstr>We need to find P(Altigauge|Defective).</vt:lpstr>
      <vt:lpstr>PowerPoint Presentation</vt:lpstr>
      <vt:lpstr>Problem on Bayes theorem with 3 class case</vt:lpstr>
      <vt:lpstr>PowerPoint Presentation</vt:lpstr>
      <vt:lpstr>PowerPoint Presentation</vt:lpstr>
      <vt:lpstr>PowerPoint Presentation</vt:lpstr>
      <vt:lpstr>So.. Given Problem can be represented as:</vt:lpstr>
      <vt:lpstr>PowerPoint Presentation</vt:lpstr>
      <vt:lpstr>Independence</vt:lpstr>
      <vt:lpstr>Conditional Independence</vt:lpstr>
      <vt:lpstr>Naïve Bayes Classifier</vt:lpstr>
      <vt:lpstr>PowerPoint Presentation</vt:lpstr>
      <vt:lpstr>PowerPoint Presentation</vt:lpstr>
      <vt:lpstr>Example of Naïve Bayes Classifier</vt:lpstr>
      <vt:lpstr>Solution</vt:lpstr>
      <vt:lpstr>Example. ‘Play Tennis’ data</vt:lpstr>
      <vt:lpstr>PowerPoint Presentation</vt:lpstr>
      <vt:lpstr>Application of Naïve Bayes Classifier for NLP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Unit1 Pattern classification HCV.pptx</dc:title>
  <cp:lastModifiedBy>DIVYA H  N</cp:lastModifiedBy>
  <cp:revision>143</cp:revision>
  <dcterms:created xsi:type="dcterms:W3CDTF">2024-02-18T23:12:53Z</dcterms:created>
  <dcterms:modified xsi:type="dcterms:W3CDTF">2025-04-24T09:43:36Z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